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78" r:id="rId2"/>
    <p:sldId id="715" r:id="rId3"/>
    <p:sldId id="681" r:id="rId4"/>
    <p:sldId id="683" r:id="rId5"/>
    <p:sldId id="688" r:id="rId6"/>
    <p:sldId id="647" r:id="rId7"/>
    <p:sldId id="720" r:id="rId8"/>
    <p:sldId id="721" r:id="rId9"/>
    <p:sldId id="314" r:id="rId10"/>
    <p:sldId id="510" r:id="rId11"/>
    <p:sldId id="718" r:id="rId12"/>
    <p:sldId id="717" r:id="rId13"/>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o Camacho" initials="FC" lastIdx="1" clrIdx="0">
    <p:extLst>
      <p:ext uri="{19B8F6BF-5375-455C-9EA6-DF929625EA0E}">
        <p15:presenceInfo xmlns:p15="http://schemas.microsoft.com/office/powerpoint/2012/main" userId="S::fernando.camacho@eolab.onmicrosoft.com::6d43804c-859a-4ccb-8b6f-403ad17acf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CC00"/>
    <a:srgbClr val="005493"/>
    <a:srgbClr val="B2F1B1"/>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29" autoAdjust="0"/>
    <p:restoredTop sz="94987" autoAdjust="0"/>
  </p:normalViewPr>
  <p:slideViewPr>
    <p:cSldViewPr snapToGrid="0">
      <p:cViewPr varScale="1">
        <p:scale>
          <a:sx n="208" d="100"/>
          <a:sy n="208" d="100"/>
        </p:scale>
        <p:origin x="224" y="3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07A036E6-6D54-4B78-9ABB-4FE2E18E96D0}" type="datetimeFigureOut">
              <a:rPr lang="en-US" smtClean="0"/>
              <a:t>5/25/21</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8B128B93-BF90-4BB9-B0C9-762176D455CF}" type="slidenum">
              <a:rPr lang="en-US" smtClean="0"/>
              <a:t>‹#›</a:t>
            </a:fld>
            <a:endParaRPr lang="en-US"/>
          </a:p>
        </p:txBody>
      </p:sp>
    </p:spTree>
    <p:extLst>
      <p:ext uri="{BB962C8B-B14F-4D97-AF65-F5344CB8AC3E}">
        <p14:creationId xmlns:p14="http://schemas.microsoft.com/office/powerpoint/2010/main" val="75755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322F5E1-5195-4792-A0E3-42DC695AF7AF}" type="datetimeFigureOut">
              <a:rPr lang="en-US" smtClean="0"/>
              <a:t>5/25/21</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B0D5600F-4168-42E9-9FE7-11DD5B8FE0E3}" type="slidenum">
              <a:rPr lang="en-US" smtClean="0"/>
              <a:t>‹#›</a:t>
            </a:fld>
            <a:endParaRPr lang="en-US"/>
          </a:p>
        </p:txBody>
      </p:sp>
    </p:spTree>
    <p:extLst>
      <p:ext uri="{BB962C8B-B14F-4D97-AF65-F5344CB8AC3E}">
        <p14:creationId xmlns:p14="http://schemas.microsoft.com/office/powerpoint/2010/main" val="26235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36B180BA-37BD-4688-A135-6CEEC62E6C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Biomass</a:t>
            </a:r>
            <a:r>
              <a:rPr lang="en-US" sz="1200" kern="1200" dirty="0">
                <a:solidFill>
                  <a:schemeClr val="tx1"/>
                </a:solidFill>
                <a:effectLst/>
                <a:latin typeface="+mn-lt"/>
                <a:ea typeface="+mn-ea"/>
                <a:cs typeface="+mn-cs"/>
              </a:rPr>
              <a:t> protocol (contribution to CEOS CARBON strategy, CARB-16 and WGCV-19) under internal evaluation. Expected in Q4 2019.</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Soil Moisture, Vegetation Indices, Land Cover, Active Fire and Phenology</a:t>
            </a:r>
            <a:r>
              <a:rPr lang="en-US" sz="1200" kern="1200" dirty="0">
                <a:solidFill>
                  <a:schemeClr val="tx1"/>
                </a:solidFill>
                <a:effectLst/>
                <a:latin typeface="+mn-lt"/>
                <a:ea typeface="+mn-ea"/>
                <a:cs typeface="+mn-cs"/>
              </a:rPr>
              <a:t> validation protocols are beginning development now. The objective is to have them ready for community review in about two years from now. </a:t>
            </a:r>
            <a:endParaRPr lang="es-E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fontAlgn="base"/>
            <a:r>
              <a:rPr lang="en-US" sz="600" kern="1200" dirty="0">
                <a:solidFill>
                  <a:schemeClr val="tx1"/>
                </a:solidFill>
                <a:effectLst/>
                <a:latin typeface="+mn-lt"/>
                <a:ea typeface="+mn-ea"/>
                <a:cs typeface="+mn-cs"/>
              </a:rPr>
              <a:t> </a:t>
            </a:r>
            <a:endParaRPr lang="es-ES" sz="20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LAI</a:t>
            </a:r>
            <a:r>
              <a:rPr lang="en-US" sz="1200" kern="1200" dirty="0">
                <a:solidFill>
                  <a:schemeClr val="tx1"/>
                </a:solidFill>
                <a:effectLst/>
                <a:latin typeface="+mn-lt"/>
                <a:ea typeface="+mn-ea"/>
                <a:cs typeface="+mn-cs"/>
              </a:rPr>
              <a:t> protocol needs to be updated to cover new in-situ tools and good practices for high resolution products. The protocol document can also be updated to incorporate </a:t>
            </a:r>
            <a:r>
              <a:rPr lang="en-US" sz="1200" i="1" kern="1200" dirty="0">
                <a:solidFill>
                  <a:schemeClr val="tx1"/>
                </a:solidFill>
                <a:effectLst/>
                <a:latin typeface="+mn-lt"/>
                <a:ea typeface="+mn-ea"/>
                <a:cs typeface="+mn-cs"/>
              </a:rPr>
              <a:t>FAPAR</a:t>
            </a:r>
            <a:r>
              <a:rPr lang="en-US" sz="1200" kern="1200" dirty="0">
                <a:solidFill>
                  <a:schemeClr val="tx1"/>
                </a:solidFill>
                <a:effectLst/>
                <a:latin typeface="+mn-lt"/>
                <a:ea typeface="+mn-ea"/>
                <a:cs typeface="+mn-cs"/>
              </a:rPr>
              <a:t> as well. Expected for Q4 2021.</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Surface Reflectance</a:t>
            </a:r>
            <a:r>
              <a:rPr lang="en-US" sz="1200" kern="1200" dirty="0">
                <a:solidFill>
                  <a:schemeClr val="tx1"/>
                </a:solidFill>
                <a:effectLst/>
                <a:latin typeface="+mn-lt"/>
                <a:ea typeface="+mn-ea"/>
                <a:cs typeface="+mn-cs"/>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lang="es-ES" sz="11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562506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32E2D41-A689-418D-B0EB-13287B4431F5}"/>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67966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36B180BA-37BD-4688-A135-6CEEC62E6CC7}"/>
              </a:ext>
            </a:extLst>
          </p:cNvPr>
          <p:cNvSpPr>
            <a:spLocks noGrp="1"/>
          </p:cNvSpPr>
          <p:nvPr>
            <p:ph type="body" idx="1"/>
          </p:nvPr>
        </p:nvSpPr>
        <p:spPr/>
        <p:txBody>
          <a:bodyPr/>
          <a:lstStyle/>
          <a:p>
            <a:pPr algn="l"/>
            <a:r>
              <a:rPr lang="en-GB" b="0" i="0" dirty="0">
                <a:solidFill>
                  <a:srgbClr val="000000"/>
                </a:solidFill>
                <a:effectLst/>
                <a:latin typeface="Arial" panose="020B0604020202020204" pitchFamily="34" charset="0"/>
              </a:rPr>
              <a:t>The Land Product Validation subgroup arose out of the recognition in the late nineties that standardized approaches to global product validation were essential for wide acceptance and use of proposed global land products. Several programs at the time were aimed at global monitoring of Earth processes, many with plans to distribute higher level data products. A common approach to validation would encourage widespread use of validation data, and thus help us to move toward standardized approaches to global product validation. With the high cost of in-situ data collection, the potential benefits from international cooperation are considerable and obvious.</a:t>
            </a:r>
          </a:p>
          <a:p>
            <a:endParaRPr lang="es-ES" dirty="0"/>
          </a:p>
          <a:p>
            <a:endParaRPr lang="es-ES" dirty="0"/>
          </a:p>
          <a:p>
            <a:r>
              <a:rPr lang="es-ES" dirty="0"/>
              <a:t>Hablar un poco mas de la introducción.</a:t>
            </a:r>
          </a:p>
          <a:p>
            <a:r>
              <a:rPr lang="es-ES" dirty="0"/>
              <a:t>Decir que el CEOS y WGCV lo presentara Philip </a:t>
            </a:r>
          </a:p>
          <a:p>
            <a:endParaRPr lang="es-ES" dirty="0"/>
          </a:p>
        </p:txBody>
      </p:sp>
    </p:spTree>
    <p:extLst>
      <p:ext uri="{BB962C8B-B14F-4D97-AF65-F5344CB8AC3E}">
        <p14:creationId xmlns:p14="http://schemas.microsoft.com/office/powerpoint/2010/main" val="2502663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36B180BA-37BD-4688-A135-6CEEC62E6C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Biomass</a:t>
            </a:r>
            <a:r>
              <a:rPr lang="en-US" sz="1200" kern="1200" dirty="0">
                <a:solidFill>
                  <a:schemeClr val="tx1"/>
                </a:solidFill>
                <a:effectLst/>
                <a:latin typeface="+mn-lt"/>
                <a:ea typeface="+mn-ea"/>
                <a:cs typeface="+mn-cs"/>
              </a:rPr>
              <a:t> protocol (contribution to CEOS CARBON strategy, CARB-16 and WGCV-19) under internal evaluation. Expected in Q4 2019.</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Soil Moisture, Vegetation Indices, Land Cover, Active Fire and Phenology</a:t>
            </a:r>
            <a:r>
              <a:rPr lang="en-US" sz="1200" kern="1200" dirty="0">
                <a:solidFill>
                  <a:schemeClr val="tx1"/>
                </a:solidFill>
                <a:effectLst/>
                <a:latin typeface="+mn-lt"/>
                <a:ea typeface="+mn-ea"/>
                <a:cs typeface="+mn-cs"/>
              </a:rPr>
              <a:t> validation protocols are beginning development now. The objective is to have them ready for community review in about two years from now. </a:t>
            </a:r>
            <a:endParaRPr lang="es-E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fontAlgn="base"/>
            <a:r>
              <a:rPr lang="en-US" sz="600" kern="1200" dirty="0">
                <a:solidFill>
                  <a:schemeClr val="tx1"/>
                </a:solidFill>
                <a:effectLst/>
                <a:latin typeface="+mn-lt"/>
                <a:ea typeface="+mn-ea"/>
                <a:cs typeface="+mn-cs"/>
              </a:rPr>
              <a:t> </a:t>
            </a:r>
            <a:endParaRPr lang="es-ES" sz="20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LAI</a:t>
            </a:r>
            <a:r>
              <a:rPr lang="en-US" sz="1200" kern="1200" dirty="0">
                <a:solidFill>
                  <a:schemeClr val="tx1"/>
                </a:solidFill>
                <a:effectLst/>
                <a:latin typeface="+mn-lt"/>
                <a:ea typeface="+mn-ea"/>
                <a:cs typeface="+mn-cs"/>
              </a:rPr>
              <a:t> protocol needs to be updated to cover new in-situ tools and good practices for high resolution products. The protocol document can also be updated to incorporate </a:t>
            </a:r>
            <a:r>
              <a:rPr lang="en-US" sz="1200" i="1" kern="1200" dirty="0">
                <a:solidFill>
                  <a:schemeClr val="tx1"/>
                </a:solidFill>
                <a:effectLst/>
                <a:latin typeface="+mn-lt"/>
                <a:ea typeface="+mn-ea"/>
                <a:cs typeface="+mn-cs"/>
              </a:rPr>
              <a:t>FAPAR</a:t>
            </a:r>
            <a:r>
              <a:rPr lang="en-US" sz="1200" kern="1200" dirty="0">
                <a:solidFill>
                  <a:schemeClr val="tx1"/>
                </a:solidFill>
                <a:effectLst/>
                <a:latin typeface="+mn-lt"/>
                <a:ea typeface="+mn-ea"/>
                <a:cs typeface="+mn-cs"/>
              </a:rPr>
              <a:t> as well. Expected for Q4 2021.</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Surface Reflectance</a:t>
            </a:r>
            <a:r>
              <a:rPr lang="en-US" sz="1200" kern="1200" dirty="0">
                <a:solidFill>
                  <a:schemeClr val="tx1"/>
                </a:solidFill>
                <a:effectLst/>
                <a:latin typeface="+mn-lt"/>
                <a:ea typeface="+mn-ea"/>
                <a:cs typeface="+mn-cs"/>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lang="es-ES" sz="11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120286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32E2D41-A689-418D-B0EB-13287B4431F5}"/>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07738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36B180BA-37BD-4688-A135-6CEEC62E6C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Biomass</a:t>
            </a:r>
            <a:r>
              <a:rPr lang="en-US" sz="1200" kern="1200" dirty="0">
                <a:solidFill>
                  <a:schemeClr val="tx1"/>
                </a:solidFill>
                <a:effectLst/>
                <a:latin typeface="+mn-lt"/>
                <a:ea typeface="+mn-ea"/>
                <a:cs typeface="+mn-cs"/>
              </a:rPr>
              <a:t> protocol (contribution to CEOS CARBON strategy, CARB-16 and WGCV-19) under internal evaluation. Expected in Q4 2019.</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Soil Moisture, Vegetation Indices, Land Cover, Active Fire and Phenology</a:t>
            </a:r>
            <a:r>
              <a:rPr lang="en-US" sz="1200" kern="1200" dirty="0">
                <a:solidFill>
                  <a:schemeClr val="tx1"/>
                </a:solidFill>
                <a:effectLst/>
                <a:latin typeface="+mn-lt"/>
                <a:ea typeface="+mn-ea"/>
                <a:cs typeface="+mn-cs"/>
              </a:rPr>
              <a:t> validation protocols are beginning development now. The objective is to have them ready for community review in about two years from now. </a:t>
            </a:r>
            <a:endParaRPr lang="es-E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fontAlgn="base"/>
            <a:r>
              <a:rPr lang="en-US" sz="600" kern="1200" dirty="0">
                <a:solidFill>
                  <a:schemeClr val="tx1"/>
                </a:solidFill>
                <a:effectLst/>
                <a:latin typeface="+mn-lt"/>
                <a:ea typeface="+mn-ea"/>
                <a:cs typeface="+mn-cs"/>
              </a:rPr>
              <a:t> </a:t>
            </a:r>
            <a:endParaRPr lang="es-ES" sz="20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LAI</a:t>
            </a:r>
            <a:r>
              <a:rPr lang="en-US" sz="1200" kern="1200" dirty="0">
                <a:solidFill>
                  <a:schemeClr val="tx1"/>
                </a:solidFill>
                <a:effectLst/>
                <a:latin typeface="+mn-lt"/>
                <a:ea typeface="+mn-ea"/>
                <a:cs typeface="+mn-cs"/>
              </a:rPr>
              <a:t> protocol needs to be updated to cover new in-situ tools and good practices for high resolution products. The protocol document can also be updated to incorporate </a:t>
            </a:r>
            <a:r>
              <a:rPr lang="en-US" sz="1200" i="1" kern="1200" dirty="0">
                <a:solidFill>
                  <a:schemeClr val="tx1"/>
                </a:solidFill>
                <a:effectLst/>
                <a:latin typeface="+mn-lt"/>
                <a:ea typeface="+mn-ea"/>
                <a:cs typeface="+mn-cs"/>
              </a:rPr>
              <a:t>FAPAR</a:t>
            </a:r>
            <a:r>
              <a:rPr lang="en-US" sz="1200" kern="1200" dirty="0">
                <a:solidFill>
                  <a:schemeClr val="tx1"/>
                </a:solidFill>
                <a:effectLst/>
                <a:latin typeface="+mn-lt"/>
                <a:ea typeface="+mn-ea"/>
                <a:cs typeface="+mn-cs"/>
              </a:rPr>
              <a:t> as well. Expected for Q4 2021.</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Surface Reflectance</a:t>
            </a:r>
            <a:r>
              <a:rPr lang="en-US" sz="1200" kern="1200" dirty="0">
                <a:solidFill>
                  <a:schemeClr val="tx1"/>
                </a:solidFill>
                <a:effectLst/>
                <a:latin typeface="+mn-lt"/>
                <a:ea typeface="+mn-ea"/>
                <a:cs typeface="+mn-cs"/>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lang="es-ES" sz="11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2912082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32E2D41-A689-418D-B0EB-13287B4431F5}"/>
              </a:ext>
            </a:extLst>
          </p:cNvPr>
          <p:cNvSpPr>
            <a:spLocks noGrp="1"/>
          </p:cNvSpPr>
          <p:nvPr>
            <p:ph type="body" idx="1"/>
          </p:nvPr>
        </p:nvSpPr>
        <p:spPr/>
        <p:txBody>
          <a:bodyPr/>
          <a:lstStyle/>
          <a:p>
            <a:r>
              <a:rPr lang="es-ES" dirty="0" err="1"/>
              <a:t>Summary</a:t>
            </a:r>
            <a:r>
              <a:rPr lang="es-ES" dirty="0"/>
              <a:t> </a:t>
            </a:r>
            <a:r>
              <a:rPr lang="es-ES" dirty="0" err="1"/>
              <a:t>of</a:t>
            </a:r>
            <a:r>
              <a:rPr lang="es-ES" dirty="0"/>
              <a:t> </a:t>
            </a:r>
            <a:r>
              <a:rPr lang="es-ES" dirty="0" err="1"/>
              <a:t>Achievements</a:t>
            </a:r>
            <a:r>
              <a:rPr lang="es-ES" dirty="0"/>
              <a:t> :</a:t>
            </a:r>
          </a:p>
          <a:p>
            <a:endParaRPr lang="es-ES" dirty="0"/>
          </a:p>
          <a:p>
            <a:r>
              <a:rPr lang="es-ES" dirty="0"/>
              <a:t>Good </a:t>
            </a:r>
            <a:r>
              <a:rPr lang="es-ES" dirty="0" err="1"/>
              <a:t>Practices</a:t>
            </a:r>
            <a:endParaRPr lang="es-ES" dirty="0"/>
          </a:p>
          <a:p>
            <a:endParaRPr lang="es-ES" dirty="0"/>
          </a:p>
          <a:p>
            <a:r>
              <a:rPr lang="es-ES" dirty="0" err="1"/>
              <a:t>In-situ</a:t>
            </a:r>
            <a:r>
              <a:rPr lang="es-ES" dirty="0"/>
              <a:t> data / </a:t>
            </a:r>
            <a:r>
              <a:rPr lang="es-ES" dirty="0" err="1"/>
              <a:t>networks</a:t>
            </a:r>
            <a:r>
              <a:rPr lang="es-ES" dirty="0"/>
              <a:t> </a:t>
            </a:r>
          </a:p>
          <a:p>
            <a:endParaRPr lang="es-ES" dirty="0"/>
          </a:p>
          <a:p>
            <a:r>
              <a:rPr lang="es-ES" dirty="0" err="1"/>
              <a:t>Supersites</a:t>
            </a:r>
            <a:r>
              <a:rPr lang="es-ES" dirty="0"/>
              <a:t> – open / </a:t>
            </a:r>
            <a:r>
              <a:rPr lang="es-ES" dirty="0" err="1"/>
              <a:t>geographical</a:t>
            </a:r>
            <a:r>
              <a:rPr lang="es-ES" dirty="0"/>
              <a:t> gaps</a:t>
            </a:r>
          </a:p>
          <a:p>
            <a:endParaRPr lang="es-ES" dirty="0"/>
          </a:p>
          <a:p>
            <a:r>
              <a:rPr lang="es-ES" dirty="0" err="1"/>
              <a:t>Communication</a:t>
            </a:r>
            <a:r>
              <a:rPr lang="es-ES" dirty="0"/>
              <a:t> </a:t>
            </a:r>
          </a:p>
          <a:p>
            <a:endParaRPr lang="es-ES" dirty="0"/>
          </a:p>
        </p:txBody>
      </p:sp>
    </p:spTree>
    <p:extLst>
      <p:ext uri="{BB962C8B-B14F-4D97-AF65-F5344CB8AC3E}">
        <p14:creationId xmlns:p14="http://schemas.microsoft.com/office/powerpoint/2010/main" val="49375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n-US" sz="1200" dirty="0" err="1">
                <a:ea typeface="ＭＳ Ｐゴシック" charset="0"/>
                <a:cs typeface="Arial" charset="0"/>
              </a:rPr>
              <a:t>Teleco</a:t>
            </a:r>
            <a:r>
              <a:rPr lang="en-US" sz="1200" dirty="0">
                <a:ea typeface="ＭＳ Ｐゴシック" charset="0"/>
                <a:cs typeface="Arial" charset="0"/>
              </a:rPr>
              <a:t> to coordinate FLEX, FRM4VEG, EC GBOV, </a:t>
            </a:r>
            <a:r>
              <a:rPr lang="en-US" sz="1200" dirty="0">
                <a:highlight>
                  <a:srgbClr val="FFFF00"/>
                </a:highlight>
                <a:ea typeface="ＭＳ Ｐゴシック" charset="0"/>
                <a:cs typeface="Arial" charset="0"/>
              </a:rPr>
              <a:t>DATE</a:t>
            </a:r>
          </a:p>
          <a:p>
            <a:endParaRPr lang="en-US" sz="1200" dirty="0">
              <a:ea typeface="ＭＳ Ｐゴシック" charset="0"/>
              <a:cs typeface="Arial" charset="0"/>
            </a:endParaRPr>
          </a:p>
          <a:p>
            <a:pPr marL="285750" indent="-285750">
              <a:buFont typeface="Arial" panose="020B0604020202020204" pitchFamily="34" charset="0"/>
              <a:buChar char="•"/>
            </a:pPr>
            <a:r>
              <a:rPr lang="en-US" sz="1200" dirty="0">
                <a:ea typeface="ＭＳ Ｐゴシック" charset="0"/>
                <a:cs typeface="Arial" charset="0"/>
              </a:rPr>
              <a:t>ESA FRM4Veg to set up 2 permanent site based on CEOS LPV supersites</a:t>
            </a:r>
          </a:p>
          <a:p>
            <a:pPr marL="285750" indent="-285750">
              <a:buFont typeface="Arial" panose="020B0604020202020204" pitchFamily="34" charset="0"/>
              <a:buChar char="•"/>
            </a:pPr>
            <a:endParaRPr lang="en-US" sz="1200" dirty="0">
              <a:ea typeface="ＭＳ Ｐゴシック" charset="0"/>
              <a:cs typeface="Arial" charset="0"/>
            </a:endParaRPr>
          </a:p>
          <a:p>
            <a:pPr marL="285750" indent="-285750">
              <a:buFont typeface="Arial" panose="020B0604020202020204" pitchFamily="34" charset="0"/>
              <a:buChar char="•"/>
            </a:pPr>
            <a:r>
              <a:rPr lang="en-US" sz="1200" dirty="0">
                <a:ea typeface="ＭＳ Ｐゴシック" charset="0"/>
                <a:cs typeface="Arial" charset="0"/>
              </a:rPr>
              <a:t>GBOV instrumenting new supersites (Valencia AS)</a:t>
            </a:r>
          </a:p>
          <a:p>
            <a:pPr marL="285750" indent="-285750">
              <a:buFont typeface="Arial" panose="020B0604020202020204" pitchFamily="34" charset="0"/>
              <a:buChar char="•"/>
            </a:pPr>
            <a:endParaRPr lang="en-US" sz="1200" dirty="0">
              <a:ea typeface="ＭＳ Ｐゴシック" charset="0"/>
              <a:cs typeface="Arial" charset="0"/>
            </a:endParaRPr>
          </a:p>
          <a:p>
            <a:pPr marL="285750" indent="-285750">
              <a:buFont typeface="Arial" panose="020B0604020202020204" pitchFamily="34" charset="0"/>
              <a:buChar char="•"/>
            </a:pPr>
            <a:r>
              <a:rPr lang="en-US" sz="1200" dirty="0">
                <a:ea typeface="ＭＳ Ｐゴシック" charset="0"/>
                <a:cs typeface="Arial" charset="0"/>
              </a:rPr>
              <a:t>LIST OF POTENTIAL SITES</a:t>
            </a:r>
          </a:p>
          <a:p>
            <a:pPr marL="285750" indent="-285750">
              <a:buFont typeface="Arial" panose="020B0604020202020204" pitchFamily="34" charset="0"/>
              <a:buChar char="•"/>
            </a:pPr>
            <a:r>
              <a:rPr lang="en-US" sz="1200" dirty="0">
                <a:ea typeface="ＭＳ Ｐゴシック" charset="0"/>
                <a:cs typeface="Arial" charset="0"/>
              </a:rPr>
              <a:t>MAXIMIZE THE INTEREST OF AGENCIES</a:t>
            </a:r>
          </a:p>
          <a:p>
            <a:pPr marL="285750" indent="-285750">
              <a:buFont typeface="Arial" panose="020B0604020202020204" pitchFamily="34" charset="0"/>
              <a:buChar char="•"/>
            </a:pPr>
            <a:r>
              <a:rPr lang="en-US" sz="1200" dirty="0">
                <a:ea typeface="ＭＳ Ｐゴシック" charset="0"/>
                <a:cs typeface="Arial" charset="0"/>
              </a:rPr>
              <a:t>NEED FOR INCREASING COVERAGE</a:t>
            </a:r>
          </a:p>
          <a:p>
            <a:endParaRPr lang="es-ES" dirty="0"/>
          </a:p>
        </p:txBody>
      </p:sp>
      <p:sp>
        <p:nvSpPr>
          <p:cNvPr id="4" name="Marcador de número de diapositiva 3"/>
          <p:cNvSpPr>
            <a:spLocks noGrp="1"/>
          </p:cNvSpPr>
          <p:nvPr>
            <p:ph type="sldNum" sz="quarter" idx="5"/>
          </p:nvPr>
        </p:nvSpPr>
        <p:spPr/>
        <p:txBody>
          <a:bodyPr/>
          <a:lstStyle/>
          <a:p>
            <a:fld id="{B0D5600F-4168-42E9-9FE7-11DD5B8FE0E3}" type="slidenum">
              <a:rPr lang="en-US" smtClean="0"/>
              <a:t>8</a:t>
            </a:fld>
            <a:endParaRPr lang="en-US"/>
          </a:p>
        </p:txBody>
      </p:sp>
    </p:spTree>
    <p:extLst>
      <p:ext uri="{BB962C8B-B14F-4D97-AF65-F5344CB8AC3E}">
        <p14:creationId xmlns:p14="http://schemas.microsoft.com/office/powerpoint/2010/main" val="929742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32E2D41-A689-418D-B0EB-13287B4431F5}"/>
              </a:ext>
            </a:extLst>
          </p:cNvPr>
          <p:cNvSpPr>
            <a:spLocks noGrp="1"/>
          </p:cNvSpPr>
          <p:nvPr>
            <p:ph type="body" idx="1"/>
          </p:nvPr>
        </p:nvSpPr>
        <p:spPr/>
        <p:txBody>
          <a:bodyPr/>
          <a:lstStyle/>
          <a:p>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432E2D41-A689-418D-B0EB-13287B4431F5}"/>
              </a:ext>
            </a:extLst>
          </p:cNvPr>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81923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a:prstGeom prst="rect">
            <a:avLst/>
          </a:prstGeom>
        </p:spPr>
        <p:txBody>
          <a:bodyPr/>
          <a:lstStyle/>
          <a:p>
            <a:r>
              <a:rPr kumimoji="0" lang="en-US"/>
              <a:t>Click to edit Master title style</a:t>
            </a:r>
          </a:p>
        </p:txBody>
      </p:sp>
      <p:sp>
        <p:nvSpPr>
          <p:cNvPr id="6" name="Slide Number Placeholder 5"/>
          <p:cNvSpPr>
            <a:spLocks noGrp="1"/>
          </p:cNvSpPr>
          <p:nvPr>
            <p:ph type="sldNum" sz="quarter" idx="12"/>
          </p:nvPr>
        </p:nvSpPr>
        <p:spPr>
          <a:xfrm>
            <a:off x="816864" y="6356352"/>
            <a:ext cx="670624" cy="276999"/>
          </a:xfrm>
          <a:prstGeom prst="rect">
            <a:avLst/>
          </a:prstGeom>
        </p:spPr>
        <p:txBody>
          <a:bodyPr/>
          <a:lstStyle>
            <a:lvl1pPr>
              <a:defRPr sz="1200">
                <a:solidFill>
                  <a:schemeClr val="tx2"/>
                </a:solidFill>
              </a:defRPr>
            </a:lvl1pPr>
          </a:lstStyle>
          <a:p>
            <a:fld id="{C8E38066-F069-41C9-B38D-47DB557F2632}" type="slidenum">
              <a:rPr lang="en-GB" smtClean="0">
                <a:solidFill>
                  <a:srgbClr val="1F497D"/>
                </a:solidFill>
              </a:rPr>
              <a:pPr/>
              <a:t>‹#›</a:t>
            </a:fld>
            <a:endParaRPr lang="en-GB" dirty="0">
              <a:solidFill>
                <a:srgbClr val="1F497D"/>
              </a:solidFill>
            </a:endParaRPr>
          </a:p>
        </p:txBody>
      </p:sp>
      <p:sp>
        <p:nvSpPr>
          <p:cNvPr id="8" name="Content Placeholder 7"/>
          <p:cNvSpPr>
            <a:spLocks noGrp="1"/>
          </p:cNvSpPr>
          <p:nvPr>
            <p:ph sz="quarter" idx="1"/>
          </p:nvPr>
        </p:nvSpPr>
        <p:spPr>
          <a:xfrm>
            <a:off x="609600" y="1219200"/>
            <a:ext cx="10972800" cy="493776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30461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459" y="-3636"/>
            <a:ext cx="12185541" cy="6861636"/>
          </a:xfrm>
          <a:prstGeom prst="rect">
            <a:avLst/>
          </a:prstGeom>
        </p:spPr>
      </p:pic>
      <p:sp>
        <p:nvSpPr>
          <p:cNvPr id="2" name="Title 1"/>
          <p:cNvSpPr>
            <a:spLocks noGrp="1"/>
          </p:cNvSpPr>
          <p:nvPr>
            <p:ph type="ctrTitle"/>
          </p:nvPr>
        </p:nvSpPr>
        <p:spPr>
          <a:xfrm>
            <a:off x="830385" y="2492915"/>
            <a:ext cx="10363200" cy="722765"/>
          </a:xfrm>
          <a:prstGeom prst="rect">
            <a:avLst/>
          </a:prstGeo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0386" y="3847065"/>
            <a:ext cx="5961633" cy="2212604"/>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474336"/>
            <a:ext cx="2743200" cy="365125"/>
          </a:xfrm>
          <a:prstGeom prst="rect">
            <a:avLst/>
          </a:prstGeom>
        </p:spPr>
        <p:txBody>
          <a:bodyPr/>
          <a:lstStyle/>
          <a:p>
            <a:fld id="{0AA59793-C156-499B-A27C-B13B45B618E6}" type="datetime1">
              <a:rPr lang="en-US" smtClean="0"/>
              <a:t>5/25/21</a:t>
            </a:fld>
            <a:endParaRPr lang="en-US"/>
          </a:p>
        </p:txBody>
      </p:sp>
      <p:sp>
        <p:nvSpPr>
          <p:cNvPr id="5" name="Footer Placeholder 4"/>
          <p:cNvSpPr>
            <a:spLocks noGrp="1"/>
          </p:cNvSpPr>
          <p:nvPr>
            <p:ph type="ftr" sz="quarter" idx="11"/>
          </p:nvPr>
        </p:nvSpPr>
        <p:spPr>
          <a:xfrm>
            <a:off x="4038600" y="6474336"/>
            <a:ext cx="4114800" cy="365125"/>
          </a:xfrm>
          <a:prstGeom prst="rect">
            <a:avLst/>
          </a:prstGeom>
        </p:spPr>
        <p:txBody>
          <a:bodyPr/>
          <a:lstStyle/>
          <a:p>
            <a:r>
              <a:rPr lang="en-US"/>
              <a:t>CEOS AC-VC June 2017</a:t>
            </a:r>
          </a:p>
        </p:txBody>
      </p:sp>
      <p:sp>
        <p:nvSpPr>
          <p:cNvPr id="6" name="Slide Number Placeholder 5"/>
          <p:cNvSpPr>
            <a:spLocks noGrp="1"/>
          </p:cNvSpPr>
          <p:nvPr>
            <p:ph type="sldNum" sz="quarter" idx="12"/>
          </p:nvPr>
        </p:nvSpPr>
        <p:spPr/>
        <p:txBody>
          <a:bodyPr/>
          <a:lstStyle/>
          <a:p>
            <a:fld id="{D11591C9-1069-47C8-BF2F-DC125323CA97}" type="slidenum">
              <a:rPr lang="en-US" smtClean="0"/>
              <a:t>‹#›</a:t>
            </a:fld>
            <a:endParaRPr lang="en-US"/>
          </a:p>
        </p:txBody>
      </p:sp>
      <p:pic>
        <p:nvPicPr>
          <p:cNvPr id="10" name="ceos_logo.png"/>
          <p:cNvPicPr/>
          <p:nvPr userDrawn="1"/>
        </p:nvPicPr>
        <p:blipFill>
          <a:blip r:embed="rId3"/>
          <a:stretch>
            <a:fillRect/>
          </a:stretch>
        </p:blipFill>
        <p:spPr>
          <a:xfrm>
            <a:off x="830385" y="1217405"/>
            <a:ext cx="3343875" cy="993132"/>
          </a:xfrm>
          <a:prstGeom prst="rect">
            <a:avLst/>
          </a:prstGeom>
          <a:ln w="12700">
            <a:miter lim="400000"/>
          </a:ln>
        </p:spPr>
      </p:pic>
      <p:sp>
        <p:nvSpPr>
          <p:cNvPr id="11" name="Shape 10"/>
          <p:cNvSpPr txBox="1">
            <a:spLocks/>
          </p:cNvSpPr>
          <p:nvPr userDrawn="1"/>
        </p:nvSpPr>
        <p:spPr>
          <a:xfrm>
            <a:off x="830386" y="2246635"/>
            <a:ext cx="3741615"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1753092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2"/>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defTabSz="457200"/>
            <a:fld id="{86CB4B4D-7CA3-9044-876B-883B54F8677D}" type="slidenum">
              <a:rPr kern="0">
                <a:solidFill>
                  <a:srgbClr val="002569"/>
                </a:solidFill>
              </a:rPr>
              <a:pPr defTabSz="457200"/>
              <a:t>‹#›</a:t>
            </a:fld>
            <a:endParaRPr kern="0">
              <a:solidFill>
                <a:srgbClr val="002569"/>
              </a:solidFill>
            </a:endParaRPr>
          </a:p>
        </p:txBody>
      </p:sp>
    </p:spTree>
    <p:extLst>
      <p:ext uri="{BB962C8B-B14F-4D97-AF65-F5344CB8AC3E}">
        <p14:creationId xmlns:p14="http://schemas.microsoft.com/office/powerpoint/2010/main" val="1741995260"/>
      </p:ext>
    </p:extLst>
  </p:cSld>
  <p:clrMap bg1="lt1" tx1="dk1" bg2="lt2" tx2="dk2" accent1="accent1" accent2="accent2" accent3="accent3" accent4="accent4" accent5="accent5" accent6="accent6" hlink="hlink" folHlink="folHlink"/>
  <p:sldLayoutIdLst>
    <p:sldLayoutId id="2147483662" r:id="rId1"/>
    <p:sldLayoutId id="2147483663"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lpvs.gsfc.nasa.gov/LPV_Meetings/LPV_plenary2019.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mailto:Fernando.Camacho@eolab.es" TargetMode="External"/><Relationship Id="rId4" Type="http://schemas.openxmlformats.org/officeDocument/2006/relationships/hyperlink" Target="https://lpvs.gsfc.nasa.gov/LPV_Supersites/LPVsit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4052" y="2319878"/>
            <a:ext cx="10363200" cy="722765"/>
          </a:xfrm>
        </p:spPr>
        <p:txBody>
          <a:bodyPr>
            <a:normAutofit/>
          </a:bodyPr>
          <a:lstStyle/>
          <a:p>
            <a:r>
              <a:rPr lang="en-US" sz="1600" b="1" dirty="0"/>
              <a:t>Working Group on Calibration and Validation</a:t>
            </a:r>
            <a:br>
              <a:rPr lang="en-US" b="1" dirty="0"/>
            </a:br>
            <a:r>
              <a:rPr lang="en-GB" sz="1800" b="1" kern="1400" spc="25" dirty="0">
                <a:effectLst/>
                <a:latin typeface="Calibri" panose="020F0502020204030204" pitchFamily="34" charset="0"/>
                <a:ea typeface="MS Gothic" panose="020B0609070205080204" pitchFamily="49" charset="-128"/>
                <a:cs typeface="Times New Roman" panose="02020603050405020304" pitchFamily="18" charset="0"/>
              </a:rPr>
              <a:t>Land Product Validation subgroup</a:t>
            </a:r>
            <a:endParaRPr lang="en-US" b="1" dirty="0"/>
          </a:p>
        </p:txBody>
      </p:sp>
      <p:sp>
        <p:nvSpPr>
          <p:cNvPr id="3" name="Subtitle 2"/>
          <p:cNvSpPr>
            <a:spLocks noGrp="1"/>
          </p:cNvSpPr>
          <p:nvPr>
            <p:ph type="subTitle" idx="1"/>
          </p:nvPr>
        </p:nvSpPr>
        <p:spPr>
          <a:xfrm>
            <a:off x="621735" y="4514092"/>
            <a:ext cx="5000132" cy="1100356"/>
          </a:xfrm>
        </p:spPr>
        <p:txBody>
          <a:bodyPr>
            <a:normAutofit/>
          </a:bodyPr>
          <a:lstStyle/>
          <a:p>
            <a:pPr lvl="0">
              <a:lnSpc>
                <a:spcPct val="150000"/>
              </a:lnSpc>
              <a:defRPr>
                <a:solidFill>
                  <a:srgbClr val="000000"/>
                </a:solidFill>
              </a:defRPr>
            </a:pPr>
            <a:r>
              <a:rPr lang="en-US" dirty="0">
                <a:solidFill>
                  <a:srgbClr val="FFFFFF"/>
                </a:solidFill>
                <a:ea typeface="Arial Bold"/>
                <a:cs typeface="Arial Bold"/>
                <a:sym typeface="Arial Bold"/>
              </a:rPr>
              <a:t>Fernando Camacho (EOLAB), Chair </a:t>
            </a:r>
          </a:p>
          <a:p>
            <a:pPr lvl="0">
              <a:lnSpc>
                <a:spcPct val="150000"/>
              </a:lnSpc>
              <a:defRPr>
                <a:solidFill>
                  <a:srgbClr val="000000"/>
                </a:solidFill>
              </a:defRPr>
            </a:pPr>
            <a:r>
              <a:rPr lang="en-US" dirty="0">
                <a:solidFill>
                  <a:srgbClr val="FFFFFF"/>
                </a:solidFill>
              </a:rPr>
              <a:t>Michael </a:t>
            </a:r>
            <a:r>
              <a:rPr lang="en-US" dirty="0" err="1">
                <a:solidFill>
                  <a:srgbClr val="FFFFFF"/>
                </a:solidFill>
              </a:rPr>
              <a:t>Cosh</a:t>
            </a:r>
            <a:r>
              <a:rPr lang="en-US" dirty="0">
                <a:solidFill>
                  <a:srgbClr val="FFFFFF"/>
                </a:solidFill>
              </a:rPr>
              <a:t> (USDA), Vice-chair</a:t>
            </a:r>
            <a:endParaRPr lang="en-US" dirty="0">
              <a:solidFill>
                <a:srgbClr val="FFFFFF"/>
              </a:solidFill>
              <a:ea typeface="Arial Bold"/>
              <a:cs typeface="Arial Bold"/>
              <a:sym typeface="Arial Bold"/>
            </a:endParaRPr>
          </a:p>
        </p:txBody>
      </p:sp>
      <p:pic>
        <p:nvPicPr>
          <p:cNvPr id="4" name="Picture 2">
            <a:extLst>
              <a:ext uri="{FF2B5EF4-FFF2-40B4-BE49-F238E27FC236}">
                <a16:creationId xmlns:a16="http://schemas.microsoft.com/office/drawing/2014/main" id="{21E18164-10B2-40B9-BCE4-77883481BA27}"/>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bwMode="auto">
          <a:xfrm>
            <a:off x="9804239" y="274050"/>
            <a:ext cx="2076001" cy="1674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49BC4975-A01D-43AA-B4E1-CBBFCC54DF80}"/>
              </a:ext>
            </a:extLst>
          </p:cNvPr>
          <p:cNvSpPr txBox="1"/>
          <p:nvPr/>
        </p:nvSpPr>
        <p:spPr>
          <a:xfrm>
            <a:off x="524881" y="6236520"/>
            <a:ext cx="5698042" cy="5062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nSpc>
                <a:spcPct val="150000"/>
              </a:lnSpc>
              <a:defRPr>
                <a:solidFill>
                  <a:srgbClr val="000000"/>
                </a:solidFill>
              </a:defRPr>
            </a:pPr>
            <a:r>
              <a:rPr lang="en-US" sz="2000" kern="0" dirty="0">
                <a:solidFill>
                  <a:srgbClr val="FFFFFF"/>
                </a:solidFill>
              </a:rPr>
              <a:t>CEOS LPV Plenary Meeting, Teams </a:t>
            </a:r>
            <a:r>
              <a:rPr lang="en-US" sz="2000" dirty="0">
                <a:solidFill>
                  <a:schemeClr val="bg1"/>
                </a:solidFill>
                <a:ea typeface="Arial Bold"/>
                <a:cs typeface="Arial Bold"/>
                <a:sym typeface="Arial Bold"/>
              </a:rPr>
              <a:t>– 26/05/2021 </a:t>
            </a:r>
            <a:endParaRPr lang="en-US" sz="2000" dirty="0">
              <a:solidFill>
                <a:schemeClr val="bg1"/>
              </a:solidFill>
            </a:endParaRPr>
          </a:p>
        </p:txBody>
      </p:sp>
      <p:sp>
        <p:nvSpPr>
          <p:cNvPr id="7" name="Subtitle 2">
            <a:extLst>
              <a:ext uri="{FF2B5EF4-FFF2-40B4-BE49-F238E27FC236}">
                <a16:creationId xmlns:a16="http://schemas.microsoft.com/office/drawing/2014/main" id="{41DF3C4D-0952-4FA3-8D91-5ADEFDB2AF6E}"/>
              </a:ext>
            </a:extLst>
          </p:cNvPr>
          <p:cNvSpPr txBox="1">
            <a:spLocks/>
          </p:cNvSpPr>
          <p:nvPr/>
        </p:nvSpPr>
        <p:spPr>
          <a:xfrm>
            <a:off x="524881" y="3413736"/>
            <a:ext cx="8288090" cy="1100356"/>
          </a:xfrm>
          <a:prstGeom prst="rect">
            <a:avLst/>
          </a:prstGeom>
        </p:spPr>
        <p:txBody>
          <a:bodyPr>
            <a:noAutofit/>
          </a:bodyPr>
          <a:lstStyle>
            <a:lvl1pPr marL="0" indent="0" algn="l">
              <a:spcBef>
                <a:spcPts val="500"/>
              </a:spcBef>
              <a:buSzPct val="100000"/>
              <a:buFont typeface="Arial"/>
              <a:buNone/>
              <a:defRPr sz="2000">
                <a:solidFill>
                  <a:schemeClr val="bg1"/>
                </a:solidFill>
                <a:latin typeface="Arial Bold"/>
                <a:ea typeface="Arial Bold"/>
                <a:cs typeface="Arial Bold"/>
                <a:sym typeface="Arial Bold"/>
              </a:defRPr>
            </a:lvl1pPr>
            <a:lvl2pPr marL="457200" indent="0" algn="ctr">
              <a:spcBef>
                <a:spcPts val="500"/>
              </a:spcBef>
              <a:buSzPct val="100000"/>
              <a:buFont typeface="Arial"/>
              <a:buNone/>
              <a:defRPr sz="2000">
                <a:solidFill>
                  <a:srgbClr val="002569"/>
                </a:solidFill>
                <a:latin typeface="Arial Bold"/>
                <a:ea typeface="Arial Bold"/>
                <a:cs typeface="Arial Bold"/>
                <a:sym typeface="Arial Bold"/>
              </a:defRPr>
            </a:lvl2pPr>
            <a:lvl3pPr marL="914400" indent="0" algn="ctr">
              <a:spcBef>
                <a:spcPts val="500"/>
              </a:spcBef>
              <a:buSzPct val="100000"/>
              <a:buFont typeface="Arial"/>
              <a:buNone/>
              <a:defRPr sz="1800">
                <a:solidFill>
                  <a:srgbClr val="002569"/>
                </a:solidFill>
                <a:latin typeface="Arial Bold"/>
                <a:ea typeface="Arial Bold"/>
                <a:cs typeface="Arial Bold"/>
                <a:sym typeface="Arial Bold"/>
              </a:defRPr>
            </a:lvl3pPr>
            <a:lvl4pPr marL="1371600" indent="0" algn="ctr">
              <a:spcBef>
                <a:spcPts val="500"/>
              </a:spcBef>
              <a:buSzPct val="100000"/>
              <a:buFont typeface="Arial"/>
              <a:buNone/>
              <a:defRPr sz="1600">
                <a:solidFill>
                  <a:srgbClr val="002569"/>
                </a:solidFill>
                <a:latin typeface="Arial Bold"/>
                <a:ea typeface="Arial Bold"/>
                <a:cs typeface="Arial Bold"/>
                <a:sym typeface="Arial Bold"/>
              </a:defRPr>
            </a:lvl4pPr>
            <a:lvl5pPr marL="1828800" indent="0" algn="ctr">
              <a:spcBef>
                <a:spcPts val="500"/>
              </a:spcBef>
              <a:buSzPct val="100000"/>
              <a:buFont typeface="Arial"/>
              <a:buNone/>
              <a:defRPr sz="1600">
                <a:solidFill>
                  <a:srgbClr val="002569"/>
                </a:solidFill>
                <a:latin typeface="Arial Bold"/>
                <a:ea typeface="Arial Bold"/>
                <a:cs typeface="Arial Bold"/>
                <a:sym typeface="Arial Bold"/>
              </a:defRPr>
            </a:lvl5pPr>
            <a:lvl6pPr marL="2286000" indent="0" algn="ctr">
              <a:spcBef>
                <a:spcPts val="500"/>
              </a:spcBef>
              <a:buFont typeface="Arial"/>
              <a:buNone/>
              <a:defRPr sz="1600">
                <a:solidFill>
                  <a:srgbClr val="002569"/>
                </a:solidFill>
                <a:latin typeface="Arial Bold"/>
                <a:ea typeface="Arial Bold"/>
                <a:cs typeface="Arial Bold"/>
                <a:sym typeface="Arial Bold"/>
              </a:defRPr>
            </a:lvl6pPr>
            <a:lvl7pPr marL="2743200" indent="0" algn="ctr">
              <a:spcBef>
                <a:spcPts val="500"/>
              </a:spcBef>
              <a:buFont typeface="Arial"/>
              <a:buNone/>
              <a:defRPr sz="1600">
                <a:solidFill>
                  <a:srgbClr val="002569"/>
                </a:solidFill>
                <a:latin typeface="Arial Bold"/>
                <a:ea typeface="Arial Bold"/>
                <a:cs typeface="Arial Bold"/>
                <a:sym typeface="Arial Bold"/>
              </a:defRPr>
            </a:lvl7pPr>
            <a:lvl8pPr marL="3200400" indent="0" algn="ctr">
              <a:spcBef>
                <a:spcPts val="500"/>
              </a:spcBef>
              <a:buFont typeface="Arial"/>
              <a:buNone/>
              <a:defRPr sz="1600">
                <a:solidFill>
                  <a:srgbClr val="002569"/>
                </a:solidFill>
                <a:latin typeface="Arial Bold"/>
                <a:ea typeface="Arial Bold"/>
                <a:cs typeface="Arial Bold"/>
                <a:sym typeface="Arial Bold"/>
              </a:defRPr>
            </a:lvl8pPr>
            <a:lvl9pPr marL="3657600" indent="0" algn="ctr">
              <a:spcBef>
                <a:spcPts val="500"/>
              </a:spcBef>
              <a:buFont typeface="Arial"/>
              <a:buNone/>
              <a:defRPr sz="1600">
                <a:solidFill>
                  <a:srgbClr val="002569"/>
                </a:solidFill>
                <a:latin typeface="Arial Bold"/>
                <a:ea typeface="Arial Bold"/>
                <a:cs typeface="Arial Bold"/>
                <a:sym typeface="Arial Bold"/>
              </a:defRPr>
            </a:lvl9pPr>
          </a:lstStyle>
          <a:p>
            <a:pPr>
              <a:lnSpc>
                <a:spcPct val="150000"/>
              </a:lnSpc>
              <a:defRPr>
                <a:solidFill>
                  <a:srgbClr val="000000"/>
                </a:solidFill>
              </a:defRPr>
            </a:pPr>
            <a:r>
              <a:rPr lang="en-US" sz="3200" kern="0" dirty="0">
                <a:solidFill>
                  <a:srgbClr val="FFFFFF"/>
                </a:solidFill>
              </a:rPr>
              <a:t>Introduction and Objectives</a:t>
            </a:r>
          </a:p>
        </p:txBody>
      </p:sp>
    </p:spTree>
    <p:extLst>
      <p:ext uri="{BB962C8B-B14F-4D97-AF65-F5344CB8AC3E}">
        <p14:creationId xmlns:p14="http://schemas.microsoft.com/office/powerpoint/2010/main" val="267016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id="{B80E1E9D-0C9F-45DE-B40A-8EE188764FF0}"/>
              </a:ext>
            </a:extLst>
          </p:cNvPr>
          <p:cNvSpPr>
            <a:spLocks noGrp="1"/>
          </p:cNvSpPr>
          <p:nvPr>
            <p:ph type="title"/>
          </p:nvPr>
        </p:nvSpPr>
        <p:spPr>
          <a:xfrm>
            <a:off x="2201661" y="329013"/>
            <a:ext cx="7969189" cy="825083"/>
          </a:xfrm>
        </p:spPr>
        <p:txBody>
          <a:bodyPr/>
          <a:lstStyle/>
          <a:p>
            <a:pPr algn="ctr"/>
            <a:r>
              <a:rPr lang="de-CH" altLang="en-US" sz="2800" b="1" dirty="0"/>
              <a:t>LPV Communication</a:t>
            </a:r>
            <a:endParaRPr lang="es-ES" sz="2800" b="1" dirty="0"/>
          </a:p>
        </p:txBody>
      </p:sp>
      <p:sp>
        <p:nvSpPr>
          <p:cNvPr id="9" name="Content Placeholder 2">
            <a:extLst>
              <a:ext uri="{FF2B5EF4-FFF2-40B4-BE49-F238E27FC236}">
                <a16:creationId xmlns:a16="http://schemas.microsoft.com/office/drawing/2014/main" id="{D66CB726-77DB-458E-AB29-0B95AC72BCD1}"/>
              </a:ext>
            </a:extLst>
          </p:cNvPr>
          <p:cNvSpPr>
            <a:spLocks noGrp="1"/>
          </p:cNvSpPr>
          <p:nvPr>
            <p:ph idx="1"/>
          </p:nvPr>
        </p:nvSpPr>
        <p:spPr>
          <a:xfrm>
            <a:off x="7068036" y="1604854"/>
            <a:ext cx="4941084" cy="4554939"/>
          </a:xfrm>
        </p:spPr>
        <p:txBody>
          <a:bodyPr/>
          <a:lstStyle/>
          <a:p>
            <a:pPr marL="68581" indent="0" algn="l">
              <a:lnSpc>
                <a:spcPct val="110000"/>
              </a:lnSpc>
              <a:spcBef>
                <a:spcPct val="0"/>
              </a:spcBef>
              <a:buNone/>
              <a:defRPr/>
            </a:pPr>
            <a:endParaRPr lang="en-US" altLang="de-DE" sz="2000" dirty="0">
              <a:latin typeface="Avenir Book"/>
            </a:endParaRPr>
          </a:p>
          <a:p>
            <a:pPr marL="800100" lvl="1" indent="-342900" algn="l">
              <a:lnSpc>
                <a:spcPct val="107000"/>
              </a:lnSpc>
              <a:buFont typeface="Wingdings" panose="05000000000000000000" pitchFamily="2" charset="2"/>
              <a:buChar char=""/>
            </a:pPr>
            <a:r>
              <a:rPr lang="en-GB" sz="2000" kern="0" dirty="0">
                <a:solidFill>
                  <a:srgbClr val="002569"/>
                </a:solidFill>
                <a:latin typeface="Avenir Book"/>
                <a:sym typeface="Arial Bold"/>
              </a:rPr>
              <a:t>Annual Newsletters (email) </a:t>
            </a:r>
            <a:endParaRPr lang="en-GB" sz="2000" dirty="0">
              <a:latin typeface="Avenir Book"/>
            </a:endParaRPr>
          </a:p>
          <a:p>
            <a:pPr marL="800100" lvl="1" indent="-342900" algn="l">
              <a:lnSpc>
                <a:spcPct val="107000"/>
              </a:lnSpc>
              <a:buFont typeface="Wingdings" panose="05000000000000000000" pitchFamily="2" charset="2"/>
              <a:buChar char=""/>
            </a:pPr>
            <a:r>
              <a:rPr lang="en-GB" sz="2000" kern="0" dirty="0">
                <a:solidFill>
                  <a:srgbClr val="002569"/>
                </a:solidFill>
                <a:latin typeface="Avenir Book"/>
                <a:sym typeface="Arial Bold"/>
              </a:rPr>
              <a:t>Bimonthly telecons repo</a:t>
            </a:r>
            <a:r>
              <a:rPr lang="en-GB" sz="2000" dirty="0">
                <a:latin typeface="Avenir Book"/>
              </a:rPr>
              <a:t>rts (Web)</a:t>
            </a:r>
          </a:p>
          <a:p>
            <a:pPr marL="800100" lvl="1" indent="-342900" algn="l">
              <a:lnSpc>
                <a:spcPct val="107000"/>
              </a:lnSpc>
              <a:buFont typeface="Wingdings" panose="05000000000000000000" pitchFamily="2" charset="2"/>
              <a:buChar char=""/>
            </a:pPr>
            <a:r>
              <a:rPr lang="en-GB" sz="2000" kern="0" dirty="0">
                <a:solidFill>
                  <a:srgbClr val="002569"/>
                </a:solidFill>
                <a:latin typeface="Avenir Book"/>
                <a:sym typeface="Arial Bold"/>
              </a:rPr>
              <a:t>Up-to-date Web / list of products / key references</a:t>
            </a:r>
          </a:p>
          <a:p>
            <a:pPr marL="800100" lvl="1" indent="-342900" algn="l">
              <a:lnSpc>
                <a:spcPct val="107000"/>
              </a:lnSpc>
              <a:buFont typeface="Wingdings" panose="05000000000000000000" pitchFamily="2" charset="2"/>
              <a:buChar char=""/>
            </a:pPr>
            <a:r>
              <a:rPr lang="en-GB" sz="2000" kern="0" dirty="0">
                <a:solidFill>
                  <a:srgbClr val="002569"/>
                </a:solidFill>
                <a:latin typeface="Avenir Book"/>
                <a:sym typeface="Arial Bold"/>
              </a:rPr>
              <a:t>Workshops or special sessions per variable (every 2-3 years)</a:t>
            </a:r>
          </a:p>
          <a:p>
            <a:pPr marL="800100" lvl="1" indent="-342900" algn="l">
              <a:lnSpc>
                <a:spcPct val="107000"/>
              </a:lnSpc>
              <a:buFont typeface="Wingdings" panose="05000000000000000000" pitchFamily="2" charset="2"/>
              <a:buChar char=""/>
            </a:pPr>
            <a:r>
              <a:rPr lang="en-GB" sz="2000" dirty="0">
                <a:latin typeface="Avenir Book"/>
              </a:rPr>
              <a:t>Plenary LPV meeting (every 2 years)</a:t>
            </a:r>
            <a:endParaRPr lang="en-GB" sz="2000" kern="0" dirty="0">
              <a:solidFill>
                <a:srgbClr val="002569"/>
              </a:solidFill>
              <a:latin typeface="Avenir Book"/>
              <a:sym typeface="Arial Bold"/>
            </a:endParaRPr>
          </a:p>
          <a:p>
            <a:pPr marL="457200" lvl="1" indent="0" algn="just">
              <a:lnSpc>
                <a:spcPct val="107000"/>
              </a:lnSpc>
              <a:spcAft>
                <a:spcPts val="800"/>
              </a:spcAft>
              <a:buNone/>
            </a:pPr>
            <a:endParaRPr lang="en-US" altLang="de-DE" sz="2000" dirty="0">
              <a:latin typeface="Avenir Book"/>
            </a:endParaRPr>
          </a:p>
        </p:txBody>
      </p:sp>
      <p:grpSp>
        <p:nvGrpSpPr>
          <p:cNvPr id="2" name="Grupo 1">
            <a:extLst>
              <a:ext uri="{FF2B5EF4-FFF2-40B4-BE49-F238E27FC236}">
                <a16:creationId xmlns:a16="http://schemas.microsoft.com/office/drawing/2014/main" id="{9E8AB673-88A4-4824-9AC6-0B97BE2940B8}"/>
              </a:ext>
            </a:extLst>
          </p:cNvPr>
          <p:cNvGrpSpPr/>
          <p:nvPr/>
        </p:nvGrpSpPr>
        <p:grpSpPr>
          <a:xfrm>
            <a:off x="172721" y="1282719"/>
            <a:ext cx="6895315" cy="5246268"/>
            <a:chOff x="5360539" y="1391630"/>
            <a:chExt cx="6468046" cy="4900667"/>
          </a:xfrm>
        </p:grpSpPr>
        <p:pic>
          <p:nvPicPr>
            <p:cNvPr id="6" name="Imagen 5">
              <a:extLst>
                <a:ext uri="{FF2B5EF4-FFF2-40B4-BE49-F238E27FC236}">
                  <a16:creationId xmlns:a16="http://schemas.microsoft.com/office/drawing/2014/main" id="{8745030C-0DC1-4CA7-936B-C0A7E3535FF8}"/>
                </a:ext>
              </a:extLst>
            </p:cNvPr>
            <p:cNvPicPr>
              <a:picLocks noChangeAspect="1"/>
            </p:cNvPicPr>
            <p:nvPr/>
          </p:nvPicPr>
          <p:blipFill rotWithShape="1">
            <a:blip r:embed="rId3"/>
            <a:srcRect l="19039" t="12308" r="21442" b="7520"/>
            <a:stretch/>
          </p:blipFill>
          <p:spPr>
            <a:xfrm>
              <a:off x="5447071" y="1391630"/>
              <a:ext cx="6381514" cy="4900667"/>
            </a:xfrm>
            <a:prstGeom prst="rect">
              <a:avLst/>
            </a:prstGeom>
          </p:spPr>
        </p:pic>
        <p:sp>
          <p:nvSpPr>
            <p:cNvPr id="7" name="Flecha: hacia abajo 6">
              <a:extLst>
                <a:ext uri="{FF2B5EF4-FFF2-40B4-BE49-F238E27FC236}">
                  <a16:creationId xmlns:a16="http://schemas.microsoft.com/office/drawing/2014/main" id="{B56D027E-DF3E-4983-8D9B-68CC309CCF00}"/>
                </a:ext>
              </a:extLst>
            </p:cNvPr>
            <p:cNvSpPr/>
            <p:nvPr/>
          </p:nvSpPr>
          <p:spPr>
            <a:xfrm rot="1647129">
              <a:off x="6671600" y="5089856"/>
              <a:ext cx="372798" cy="818053"/>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sp>
          <p:nvSpPr>
            <p:cNvPr id="12" name="Elipse 11">
              <a:extLst>
                <a:ext uri="{FF2B5EF4-FFF2-40B4-BE49-F238E27FC236}">
                  <a16:creationId xmlns:a16="http://schemas.microsoft.com/office/drawing/2014/main" id="{C6A039EA-E98A-408F-9393-DD6F2D179B00}"/>
                </a:ext>
              </a:extLst>
            </p:cNvPr>
            <p:cNvSpPr/>
            <p:nvPr/>
          </p:nvSpPr>
          <p:spPr>
            <a:xfrm>
              <a:off x="5360539" y="5947780"/>
              <a:ext cx="1497461" cy="242792"/>
            </a:xfrm>
            <a:prstGeom prst="ellipse">
              <a:avLst/>
            </a:prstGeom>
            <a:no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grpSp>
    </p:spTree>
    <p:extLst>
      <p:ext uri="{BB962C8B-B14F-4D97-AF65-F5344CB8AC3E}">
        <p14:creationId xmlns:p14="http://schemas.microsoft.com/office/powerpoint/2010/main" val="2386110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a:extLst>
              <a:ext uri="{FF2B5EF4-FFF2-40B4-BE49-F238E27FC236}">
                <a16:creationId xmlns:a16="http://schemas.microsoft.com/office/drawing/2014/main" id="{A9273F01-F3C7-4F7A-B949-768848D32DF5}"/>
              </a:ext>
            </a:extLst>
          </p:cNvPr>
          <p:cNvSpPr txBox="1">
            <a:spLocks/>
          </p:cNvSpPr>
          <p:nvPr/>
        </p:nvSpPr>
        <p:spPr>
          <a:xfrm>
            <a:off x="-2284661" y="351682"/>
            <a:ext cx="9662924" cy="812813"/>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de-CH" altLang="en-US" b="1" kern="0" dirty="0">
                <a:effectLst>
                  <a:outerShdw blurRad="63500" sx="101000" sy="101000" algn="ctr" rotWithShape="0">
                    <a:prstClr val="black">
                      <a:alpha val="40000"/>
                    </a:prstClr>
                  </a:outerShdw>
                </a:effectLst>
                <a:latin typeface="Avenir Heavy" charset="0"/>
                <a:ea typeface="Avenir Heavy" charset="0"/>
                <a:cs typeface="Avenir Heavy" charset="0"/>
              </a:rPr>
              <a:t>Meeting Objectives</a:t>
            </a:r>
            <a:endParaRPr lang="de-CH" altLang="en-US"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de-CH" altLang="en-US"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de-CH" altLang="en-US"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en-US" altLang="en-US" kern="0" dirty="0">
              <a:latin typeface="Avenir Book" charset="0"/>
              <a:ea typeface="Avenir Book" charset="0"/>
              <a:cs typeface="Avenir Book" charset="0"/>
            </a:endParaRPr>
          </a:p>
        </p:txBody>
      </p:sp>
      <p:sp>
        <p:nvSpPr>
          <p:cNvPr id="5" name="CuadroTexto 4">
            <a:extLst>
              <a:ext uri="{FF2B5EF4-FFF2-40B4-BE49-F238E27FC236}">
                <a16:creationId xmlns:a16="http://schemas.microsoft.com/office/drawing/2014/main" id="{169B9483-BAE5-4373-A2BC-100243213BBA}"/>
              </a:ext>
            </a:extLst>
          </p:cNvPr>
          <p:cNvSpPr txBox="1"/>
          <p:nvPr/>
        </p:nvSpPr>
        <p:spPr>
          <a:xfrm>
            <a:off x="770911" y="1686345"/>
            <a:ext cx="10966231" cy="39694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just">
              <a:lnSpc>
                <a:spcPct val="107000"/>
              </a:lnSpc>
              <a:spcAft>
                <a:spcPts val="800"/>
              </a:spcAft>
            </a:pPr>
            <a:r>
              <a:rPr lang="en-GB" sz="2400" kern="0" dirty="0">
                <a:solidFill>
                  <a:srgbClr val="002569"/>
                </a:solidFill>
                <a:latin typeface="Avenir Book"/>
                <a:sym typeface="Arial Bold"/>
              </a:rPr>
              <a:t>The main objective is </a:t>
            </a:r>
            <a:r>
              <a:rPr lang="en-GB" sz="2400" b="1" kern="0" dirty="0">
                <a:solidFill>
                  <a:srgbClr val="002569"/>
                </a:solidFill>
                <a:latin typeface="Avenir Book"/>
                <a:sym typeface="Arial Bold"/>
              </a:rPr>
              <a:t>to review the CEOS LPV action plan and shape the way forward</a:t>
            </a:r>
            <a:r>
              <a:rPr lang="en-GB" sz="2400" kern="0" dirty="0">
                <a:solidFill>
                  <a:srgbClr val="002569"/>
                </a:solidFill>
                <a:latin typeface="Avenir Book"/>
                <a:sym typeface="Arial Bold"/>
              </a:rPr>
              <a:t>. </a:t>
            </a:r>
          </a:p>
          <a:p>
            <a:pPr algn="just">
              <a:lnSpc>
                <a:spcPct val="107000"/>
              </a:lnSpc>
              <a:spcAft>
                <a:spcPts val="800"/>
              </a:spcAft>
            </a:pPr>
            <a:r>
              <a:rPr lang="en-GB" sz="2000" kern="0" dirty="0">
                <a:solidFill>
                  <a:srgbClr val="002569"/>
                </a:solidFill>
                <a:latin typeface="Avenir Book"/>
                <a:sym typeface="Arial Bold"/>
              </a:rPr>
              <a:t>Specific objectives are:</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Hear reports from CEOS agencies and operational services on product validation, </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Hear activity reports from CEOS LPV focus areas,</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Discuss the status of good practices validation protocol,</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Report on current validation and intercomparison activities,</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Hear updates on fiducial reference data collection and ground networks,</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Assess the readiness of operational validation systems for land products </a:t>
            </a:r>
          </a:p>
          <a:p>
            <a:pPr marL="800100" lvl="1" indent="-342900" algn="just">
              <a:lnSpc>
                <a:spcPct val="107000"/>
              </a:lnSpc>
              <a:buFont typeface="Wingdings" panose="05000000000000000000" pitchFamily="2" charset="2"/>
              <a:buChar char=""/>
            </a:pPr>
            <a:r>
              <a:rPr lang="en-GB" sz="2000" kern="0" dirty="0">
                <a:solidFill>
                  <a:srgbClr val="002569"/>
                </a:solidFill>
                <a:latin typeface="Avenir Book"/>
                <a:sym typeface="Arial Bold"/>
              </a:rPr>
              <a:t>Identify relevant actions and recommendations for the WGCV and CEOS WP 2022-2025,</a:t>
            </a:r>
          </a:p>
          <a:p>
            <a:pPr marL="800100" lvl="1" indent="-342900" algn="just">
              <a:lnSpc>
                <a:spcPct val="107000"/>
              </a:lnSpc>
              <a:spcAft>
                <a:spcPts val="800"/>
              </a:spcAft>
              <a:buFont typeface="Wingdings" panose="05000000000000000000" pitchFamily="2" charset="2"/>
              <a:buChar char=""/>
            </a:pPr>
            <a:r>
              <a:rPr lang="en-GB" sz="2000" kern="0" dirty="0">
                <a:solidFill>
                  <a:srgbClr val="002569"/>
                </a:solidFill>
                <a:latin typeface="Avenir Book"/>
                <a:sym typeface="Arial Bold"/>
              </a:rPr>
              <a:t>Exchange information and promote synergies among key actors in the land product validation community.</a:t>
            </a:r>
          </a:p>
        </p:txBody>
      </p:sp>
    </p:spTree>
    <p:extLst>
      <p:ext uri="{BB962C8B-B14F-4D97-AF65-F5344CB8AC3E}">
        <p14:creationId xmlns:p14="http://schemas.microsoft.com/office/powerpoint/2010/main" val="352096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a:extLst>
              <a:ext uri="{FF2B5EF4-FFF2-40B4-BE49-F238E27FC236}">
                <a16:creationId xmlns:a16="http://schemas.microsoft.com/office/drawing/2014/main" id="{A9273F01-F3C7-4F7A-B949-768848D32DF5}"/>
              </a:ext>
            </a:extLst>
          </p:cNvPr>
          <p:cNvSpPr txBox="1">
            <a:spLocks/>
          </p:cNvSpPr>
          <p:nvPr/>
        </p:nvSpPr>
        <p:spPr>
          <a:xfrm>
            <a:off x="-1538427" y="246579"/>
            <a:ext cx="8559338" cy="812813"/>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de-CH" altLang="en-US" b="1" kern="0" dirty="0">
                <a:effectLst>
                  <a:outerShdw blurRad="63500" sx="101000" sy="101000" algn="ctr" rotWithShape="0">
                    <a:prstClr val="black">
                      <a:alpha val="40000"/>
                    </a:prstClr>
                  </a:outerShdw>
                </a:effectLst>
                <a:latin typeface="Avenir Heavy" charset="0"/>
                <a:ea typeface="Avenir Heavy" charset="0"/>
                <a:cs typeface="Avenir Heavy" charset="0"/>
              </a:rPr>
              <a:t>Meeting Agenda</a:t>
            </a:r>
            <a:endParaRPr lang="de-CH" altLang="en-US"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de-CH" altLang="en-US"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de-CH" altLang="en-US"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en-US" altLang="en-US" kern="0" dirty="0">
              <a:latin typeface="Avenir Book" charset="0"/>
              <a:ea typeface="Avenir Book" charset="0"/>
              <a:cs typeface="Avenir Book" charset="0"/>
            </a:endParaRPr>
          </a:p>
        </p:txBody>
      </p:sp>
      <p:pic>
        <p:nvPicPr>
          <p:cNvPr id="3" name="Picture 2">
            <a:extLst>
              <a:ext uri="{FF2B5EF4-FFF2-40B4-BE49-F238E27FC236}">
                <a16:creationId xmlns:a16="http://schemas.microsoft.com/office/drawing/2014/main" id="{59D0ED4D-7BB9-8043-8F59-565F12A2E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87" y="1186883"/>
            <a:ext cx="4447134" cy="5629211"/>
          </a:xfrm>
          <a:prstGeom prst="rect">
            <a:avLst/>
          </a:prstGeom>
        </p:spPr>
      </p:pic>
      <p:pic>
        <p:nvPicPr>
          <p:cNvPr id="9" name="Picture 8">
            <a:extLst>
              <a:ext uri="{FF2B5EF4-FFF2-40B4-BE49-F238E27FC236}">
                <a16:creationId xmlns:a16="http://schemas.microsoft.com/office/drawing/2014/main" id="{E4558EF5-E7FC-874D-83F4-F2423671C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159" y="1186884"/>
            <a:ext cx="4317507" cy="5639940"/>
          </a:xfrm>
          <a:prstGeom prst="rect">
            <a:avLst/>
          </a:prstGeom>
        </p:spPr>
      </p:pic>
    </p:spTree>
    <p:extLst>
      <p:ext uri="{BB962C8B-B14F-4D97-AF65-F5344CB8AC3E}">
        <p14:creationId xmlns:p14="http://schemas.microsoft.com/office/powerpoint/2010/main" val="2621745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id="{B80E1E9D-0C9F-45DE-B40A-8EE188764FF0}"/>
              </a:ext>
            </a:extLst>
          </p:cNvPr>
          <p:cNvSpPr>
            <a:spLocks noGrp="1"/>
          </p:cNvSpPr>
          <p:nvPr>
            <p:ph type="title"/>
          </p:nvPr>
        </p:nvSpPr>
        <p:spPr>
          <a:xfrm>
            <a:off x="1882050" y="227790"/>
            <a:ext cx="8322511" cy="825083"/>
          </a:xfrm>
        </p:spPr>
        <p:txBody>
          <a:bodyPr/>
          <a:lstStyle/>
          <a:p>
            <a:pPr algn="ctr"/>
            <a:r>
              <a:rPr lang="de-CH" sz="3600" b="1" dirty="0"/>
              <a:t>Welcome</a:t>
            </a:r>
            <a:endParaRPr lang="es-ES" sz="3600" b="1" dirty="0"/>
          </a:p>
        </p:txBody>
      </p:sp>
      <p:sp>
        <p:nvSpPr>
          <p:cNvPr id="7" name="Content Placeholder 2">
            <a:extLst>
              <a:ext uri="{FF2B5EF4-FFF2-40B4-BE49-F238E27FC236}">
                <a16:creationId xmlns:a16="http://schemas.microsoft.com/office/drawing/2014/main" id="{ECB81478-6987-47BD-AD54-9391346F283B}"/>
              </a:ext>
            </a:extLst>
          </p:cNvPr>
          <p:cNvSpPr txBox="1">
            <a:spLocks/>
          </p:cNvSpPr>
          <p:nvPr/>
        </p:nvSpPr>
        <p:spPr>
          <a:xfrm>
            <a:off x="2780156" y="4359013"/>
            <a:ext cx="11464164" cy="5505155"/>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nSpc>
                <a:spcPct val="110000"/>
              </a:lnSpc>
              <a:spcBef>
                <a:spcPct val="0"/>
              </a:spcBef>
              <a:buFont typeface="Arial"/>
              <a:buNone/>
              <a:defRPr/>
            </a:pPr>
            <a:endParaRPr lang="en-US" altLang="de-DE" sz="1800" b="1" kern="0" dirty="0">
              <a:latin typeface="Avenir Book" charset="0"/>
            </a:endParaRPr>
          </a:p>
          <a:p>
            <a:pPr marL="0" indent="0">
              <a:lnSpc>
                <a:spcPct val="110000"/>
              </a:lnSpc>
              <a:spcBef>
                <a:spcPct val="0"/>
              </a:spcBef>
              <a:buFont typeface="Arial"/>
              <a:buNone/>
              <a:defRPr/>
            </a:pPr>
            <a:endParaRPr lang="en-US" altLang="de-DE" sz="1800" b="1" kern="0" dirty="0">
              <a:latin typeface="Avenir Book" charset="0"/>
            </a:endParaRPr>
          </a:p>
        </p:txBody>
      </p:sp>
      <p:graphicFrame>
        <p:nvGraphicFramePr>
          <p:cNvPr id="17" name="Tabla 16">
            <a:extLst>
              <a:ext uri="{FF2B5EF4-FFF2-40B4-BE49-F238E27FC236}">
                <a16:creationId xmlns:a16="http://schemas.microsoft.com/office/drawing/2014/main" id="{1D2C9E8D-64C7-4E15-9E7B-254F1063EBFB}"/>
              </a:ext>
            </a:extLst>
          </p:cNvPr>
          <p:cNvGraphicFramePr>
            <a:graphicFrameLocks noGrp="1"/>
          </p:cNvGraphicFramePr>
          <p:nvPr>
            <p:extLst>
              <p:ext uri="{D42A27DB-BD31-4B8C-83A1-F6EECF244321}">
                <p14:modId xmlns:p14="http://schemas.microsoft.com/office/powerpoint/2010/main" val="3469779949"/>
              </p:ext>
            </p:extLst>
          </p:nvPr>
        </p:nvGraphicFramePr>
        <p:xfrm>
          <a:off x="5228862" y="1710848"/>
          <a:ext cx="3559277" cy="2068000"/>
        </p:xfrm>
        <a:graphic>
          <a:graphicData uri="http://schemas.openxmlformats.org/drawingml/2006/table">
            <a:tbl>
              <a:tblPr>
                <a:tableStyleId>{5C22544A-7EE6-4342-B048-85BDC9FD1C3A}</a:tableStyleId>
              </a:tblPr>
              <a:tblGrid>
                <a:gridCol w="1588498">
                  <a:extLst>
                    <a:ext uri="{9D8B030D-6E8A-4147-A177-3AD203B41FA5}">
                      <a16:colId xmlns:a16="http://schemas.microsoft.com/office/drawing/2014/main" val="2959242028"/>
                    </a:ext>
                  </a:extLst>
                </a:gridCol>
                <a:gridCol w="1970779">
                  <a:extLst>
                    <a:ext uri="{9D8B030D-6E8A-4147-A177-3AD203B41FA5}">
                      <a16:colId xmlns:a16="http://schemas.microsoft.com/office/drawing/2014/main" val="890971822"/>
                    </a:ext>
                  </a:extLst>
                </a:gridCol>
              </a:tblGrid>
              <a:tr h="206800">
                <a:tc>
                  <a:txBody>
                    <a:bodyPr/>
                    <a:lstStyle/>
                    <a:p>
                      <a:pPr algn="l" fontAlgn="b"/>
                      <a:r>
                        <a:rPr lang="en-GB" sz="1200" b="0" u="none" strike="noStrike" dirty="0">
                          <a:effectLst/>
                        </a:rPr>
                        <a:t>Philippe Goryl</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a:effectLst/>
                        </a:rPr>
                        <a:t>ESA / WGCV</a:t>
                      </a:r>
                      <a:endParaRPr lang="en-GB"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01039862"/>
                  </a:ext>
                </a:extLst>
              </a:tr>
              <a:tr h="206800">
                <a:tc>
                  <a:txBody>
                    <a:bodyPr/>
                    <a:lstStyle/>
                    <a:p>
                      <a:pPr algn="l" fontAlgn="b"/>
                      <a:r>
                        <a:rPr lang="en-GB" sz="1200" b="0" u="none" strike="noStrike" dirty="0">
                          <a:effectLst/>
                        </a:rPr>
                        <a:t>Valentina Boccia</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dirty="0">
                          <a:effectLst/>
                        </a:rPr>
                        <a:t>ESA</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57021114"/>
                  </a:ext>
                </a:extLst>
              </a:tr>
              <a:tr h="206800">
                <a:tc>
                  <a:txBody>
                    <a:bodyPr/>
                    <a:lstStyle/>
                    <a:p>
                      <a:pPr algn="l" fontAlgn="b"/>
                      <a:r>
                        <a:rPr lang="es-ES" sz="1200" b="0" i="0" u="none" strike="noStrike" dirty="0">
                          <a:solidFill>
                            <a:srgbClr val="000000"/>
                          </a:solidFill>
                          <a:effectLst/>
                          <a:latin typeface="Calibri" panose="020F0502020204030204" pitchFamily="34" charset="0"/>
                        </a:rPr>
                        <a:t>B</a:t>
                      </a:r>
                      <a:r>
                        <a:rPr lang="en-GB" sz="1200" b="0" i="0" u="none" strike="noStrike" dirty="0" err="1">
                          <a:solidFill>
                            <a:srgbClr val="000000"/>
                          </a:solidFill>
                          <a:effectLst/>
                          <a:latin typeface="Calibri" panose="020F0502020204030204" pitchFamily="34" charset="0"/>
                        </a:rPr>
                        <a:t>ruce</a:t>
                      </a:r>
                      <a:r>
                        <a:rPr lang="en-GB" sz="1200" b="0" i="0" u="none" strike="noStrike" dirty="0">
                          <a:solidFill>
                            <a:srgbClr val="000000"/>
                          </a:solidFill>
                          <a:effectLst/>
                          <a:latin typeface="Calibri" panose="020F0502020204030204" pitchFamily="34" charset="0"/>
                        </a:rPr>
                        <a:t> Chapman</a:t>
                      </a:r>
                    </a:p>
                  </a:txBody>
                  <a:tcPr marL="7620" marR="7620" marT="7620" marB="0" anchor="b"/>
                </a:tc>
                <a:tc>
                  <a:txBody>
                    <a:bodyPr/>
                    <a:lstStyle/>
                    <a:p>
                      <a:pPr algn="l" fontAlgn="b"/>
                      <a:r>
                        <a:rPr lang="en-GB" sz="1200" u="none" strike="noStrike" dirty="0">
                          <a:effectLst/>
                        </a:rPr>
                        <a:t>NASA JPL</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70237756"/>
                  </a:ext>
                </a:extLst>
              </a:tr>
              <a:tr h="206800">
                <a:tc>
                  <a:txBody>
                    <a:bodyPr/>
                    <a:lstStyle/>
                    <a:p>
                      <a:pPr algn="l" fontAlgn="b"/>
                      <a:r>
                        <a:rPr lang="en-GB" sz="1200" b="0" u="none" strike="noStrike" dirty="0">
                          <a:effectLst/>
                        </a:rPr>
                        <a:t>Isabel Trigo</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dirty="0">
                          <a:effectLst/>
                        </a:rPr>
                        <a:t>IPMA (EUMETSAT LSA SAF)</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20635741"/>
                  </a:ext>
                </a:extLst>
              </a:tr>
              <a:tr h="206800">
                <a:tc>
                  <a:txBody>
                    <a:bodyPr/>
                    <a:lstStyle/>
                    <a:p>
                      <a:pPr algn="l" fontAlgn="b"/>
                      <a:r>
                        <a:rPr lang="en-GB" sz="1200" b="0" u="none" strike="noStrike">
                          <a:effectLst/>
                        </a:rPr>
                        <a:t>Roselyne Lacaze</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a:effectLst/>
                        </a:rPr>
                        <a:t>HYGEOS (Copernicus GLS)</a:t>
                      </a:r>
                      <a:endParaRPr lang="en-GB"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61086664"/>
                  </a:ext>
                </a:extLst>
              </a:tr>
              <a:tr h="206800">
                <a:tc>
                  <a:txBody>
                    <a:bodyPr/>
                    <a:lstStyle/>
                    <a:p>
                      <a:pPr algn="l" fontAlgn="b"/>
                      <a:r>
                        <a:rPr lang="en-GB" sz="1200" b="0" u="none" strike="noStrike" dirty="0">
                          <a:effectLst/>
                        </a:rPr>
                        <a:t>Eric Vermote </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a:effectLst/>
                        </a:rPr>
                        <a:t>NASA</a:t>
                      </a:r>
                      <a:endParaRPr lang="en-GB"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50066881"/>
                  </a:ext>
                </a:extLst>
              </a:tr>
              <a:tr h="206800">
                <a:tc>
                  <a:txBody>
                    <a:bodyPr/>
                    <a:lstStyle/>
                    <a:p>
                      <a:pPr algn="l" fontAlgn="b"/>
                      <a:r>
                        <a:rPr lang="en-GB" sz="1200" b="0" u="none" strike="noStrike" dirty="0">
                          <a:effectLst/>
                        </a:rPr>
                        <a:t>Tristan </a:t>
                      </a:r>
                      <a:r>
                        <a:rPr lang="en-GB" sz="1200" b="0" u="none" strike="noStrike" dirty="0" err="1">
                          <a:effectLst/>
                        </a:rPr>
                        <a:t>Goulden</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a:effectLst/>
                        </a:rPr>
                        <a:t>BATTELLE (NEON)</a:t>
                      </a:r>
                      <a:endParaRPr lang="en-GB"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17665633"/>
                  </a:ext>
                </a:extLst>
              </a:tr>
              <a:tr h="206800">
                <a:tc>
                  <a:txBody>
                    <a:bodyPr/>
                    <a:lstStyle/>
                    <a:p>
                      <a:pPr algn="l" fontAlgn="b"/>
                      <a:r>
                        <a:rPr lang="en-GB" sz="1200" b="0" u="none" strike="noStrike" dirty="0">
                          <a:effectLst/>
                        </a:rPr>
                        <a:t>Dario Papale</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dirty="0" err="1">
                          <a:effectLst/>
                        </a:rPr>
                        <a:t>Tuscia</a:t>
                      </a:r>
                      <a:r>
                        <a:rPr lang="en-GB" sz="1200" u="none" strike="noStrike" dirty="0">
                          <a:effectLst/>
                        </a:rPr>
                        <a:t> U. (ICOS)</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0426746"/>
                  </a:ext>
                </a:extLst>
              </a:tr>
              <a:tr h="206800">
                <a:tc>
                  <a:txBody>
                    <a:bodyPr/>
                    <a:lstStyle/>
                    <a:p>
                      <a:pPr algn="l" fontAlgn="b"/>
                      <a:r>
                        <a:rPr lang="en-GB" sz="1200" b="0" u="none" strike="noStrike" dirty="0">
                          <a:effectLst/>
                        </a:rPr>
                        <a:t>Christophe Lerebourg </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dirty="0" err="1">
                          <a:effectLst/>
                        </a:rPr>
                        <a:t>ACRI</a:t>
                      </a:r>
                      <a:r>
                        <a:rPr lang="en-GB" sz="1200" u="none" strike="noStrike" dirty="0">
                          <a:effectLst/>
                        </a:rPr>
                        <a:t> (Copernicus GLS)</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26990257"/>
                  </a:ext>
                </a:extLst>
              </a:tr>
              <a:tr h="206800">
                <a:tc>
                  <a:txBody>
                    <a:bodyPr/>
                    <a:lstStyle/>
                    <a:p>
                      <a:pPr algn="l" fontAlgn="b"/>
                      <a:r>
                        <a:rPr lang="en-GB" sz="1200" b="0" u="none" strike="noStrike" dirty="0">
                          <a:effectLst/>
                        </a:rPr>
                        <a:t>Joanne Nightingale</a:t>
                      </a:r>
                      <a:endParaRPr lang="en-GB"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u="none" strike="noStrike" dirty="0">
                          <a:effectLst/>
                        </a:rPr>
                        <a:t>NPL (CCVS)</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92930783"/>
                  </a:ext>
                </a:extLst>
              </a:tr>
            </a:tbl>
          </a:graphicData>
        </a:graphic>
      </p:graphicFrame>
      <p:pic>
        <p:nvPicPr>
          <p:cNvPr id="22" name="Picture 2">
            <a:extLst>
              <a:ext uri="{FF2B5EF4-FFF2-40B4-BE49-F238E27FC236}">
                <a16:creationId xmlns:a16="http://schemas.microsoft.com/office/drawing/2014/main" id="{9E3D3816-AC76-4905-9B8A-7239F8EA66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02905"/>
            <a:ext cx="1412818" cy="113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5008C61F-F68B-4193-A031-55B2C27EBD3D}"/>
              </a:ext>
            </a:extLst>
          </p:cNvPr>
          <p:cNvSpPr txBox="1"/>
          <p:nvPr/>
        </p:nvSpPr>
        <p:spPr>
          <a:xfrm>
            <a:off x="9411844" y="5120030"/>
            <a:ext cx="18393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LANCONETTI</a:t>
            </a:r>
            <a:endParaRPr kumimoji="0" lang="en-GB" sz="1800" b="0" i="0" u="none" strike="noStrike" cap="none" spc="0" normalizeH="0" baseline="0" dirty="0">
              <a:ln>
                <a:noFill/>
              </a:ln>
              <a:solidFill>
                <a:srgbClr val="002569"/>
              </a:solidFill>
              <a:effectLst/>
              <a:uFillTx/>
            </a:endParaRPr>
          </a:p>
        </p:txBody>
      </p:sp>
      <p:sp>
        <p:nvSpPr>
          <p:cNvPr id="10" name="CuadroTexto 9">
            <a:extLst>
              <a:ext uri="{FF2B5EF4-FFF2-40B4-BE49-F238E27FC236}">
                <a16:creationId xmlns:a16="http://schemas.microsoft.com/office/drawing/2014/main" id="{8E4CFF7B-2D93-40AB-A4D1-E3FEFA83D6DA}"/>
              </a:ext>
            </a:extLst>
          </p:cNvPr>
          <p:cNvSpPr txBox="1"/>
          <p:nvPr/>
        </p:nvSpPr>
        <p:spPr>
          <a:xfrm>
            <a:off x="5228862" y="1307481"/>
            <a:ext cx="18393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err="1">
                <a:ln>
                  <a:noFill/>
                </a:ln>
                <a:solidFill>
                  <a:srgbClr val="002569"/>
                </a:solidFill>
                <a:effectLst/>
                <a:uFillTx/>
              </a:rPr>
              <a:t>Speakers</a:t>
            </a:r>
            <a:endParaRPr kumimoji="0" lang="en-GB" sz="1800" b="0" i="0" u="none" strike="noStrike" cap="none" spc="0" normalizeH="0" baseline="0" dirty="0">
              <a:ln>
                <a:noFill/>
              </a:ln>
              <a:solidFill>
                <a:srgbClr val="002569"/>
              </a:solidFill>
              <a:effectLst/>
              <a:uFillTx/>
            </a:endParaRPr>
          </a:p>
        </p:txBody>
      </p:sp>
      <p:graphicFrame>
        <p:nvGraphicFramePr>
          <p:cNvPr id="5" name="Tabla 4">
            <a:extLst>
              <a:ext uri="{FF2B5EF4-FFF2-40B4-BE49-F238E27FC236}">
                <a16:creationId xmlns:a16="http://schemas.microsoft.com/office/drawing/2014/main" id="{55D376C0-2B85-417B-AC45-D007753B6FA7}"/>
              </a:ext>
            </a:extLst>
          </p:cNvPr>
          <p:cNvGraphicFramePr>
            <a:graphicFrameLocks noGrp="1"/>
          </p:cNvGraphicFramePr>
          <p:nvPr>
            <p:extLst>
              <p:ext uri="{D42A27DB-BD31-4B8C-83A1-F6EECF244321}">
                <p14:modId xmlns:p14="http://schemas.microsoft.com/office/powerpoint/2010/main" val="1521329175"/>
              </p:ext>
            </p:extLst>
          </p:nvPr>
        </p:nvGraphicFramePr>
        <p:xfrm>
          <a:off x="8879746" y="3061298"/>
          <a:ext cx="3225800" cy="3642360"/>
        </p:xfrm>
        <a:graphic>
          <a:graphicData uri="http://schemas.openxmlformats.org/drawingml/2006/table">
            <a:tbl>
              <a:tblPr>
                <a:tableStyleId>{5C22544A-7EE6-4342-B048-85BDC9FD1C3A}</a:tableStyleId>
              </a:tblPr>
              <a:tblGrid>
                <a:gridCol w="1286783">
                  <a:extLst>
                    <a:ext uri="{9D8B030D-6E8A-4147-A177-3AD203B41FA5}">
                      <a16:colId xmlns:a16="http://schemas.microsoft.com/office/drawing/2014/main" val="2769141490"/>
                    </a:ext>
                  </a:extLst>
                </a:gridCol>
                <a:gridCol w="1939017">
                  <a:extLst>
                    <a:ext uri="{9D8B030D-6E8A-4147-A177-3AD203B41FA5}">
                      <a16:colId xmlns:a16="http://schemas.microsoft.com/office/drawing/2014/main" val="763025875"/>
                    </a:ext>
                  </a:extLst>
                </a:gridCol>
              </a:tblGrid>
              <a:tr h="182880">
                <a:tc>
                  <a:txBody>
                    <a:bodyPr/>
                    <a:lstStyle/>
                    <a:p>
                      <a:pPr algn="l" fontAlgn="b"/>
                      <a:r>
                        <a:rPr lang="en-GB" sz="1100" b="0" u="none" strike="noStrike" dirty="0">
                          <a:effectLst/>
                        </a:rPr>
                        <a:t>Ferran </a:t>
                      </a:r>
                      <a:r>
                        <a:rPr lang="en-GB" sz="1100" b="0" u="none" strike="noStrike" dirty="0" err="1">
                          <a:effectLst/>
                        </a:rPr>
                        <a:t>Gascón</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ESA </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99358708"/>
                  </a:ext>
                </a:extLst>
              </a:tr>
              <a:tr h="198120">
                <a:tc>
                  <a:txBody>
                    <a:bodyPr/>
                    <a:lstStyle/>
                    <a:p>
                      <a:pPr algn="l" fontAlgn="ctr"/>
                      <a:r>
                        <a:rPr lang="en-GB" sz="1100" b="0" u="none" strike="noStrike" dirty="0">
                          <a:effectLst/>
                        </a:rPr>
                        <a:t>Steffen </a:t>
                      </a:r>
                      <a:r>
                        <a:rPr lang="en-GB" sz="1100" b="0" u="none" strike="noStrike" dirty="0" err="1">
                          <a:effectLst/>
                        </a:rPr>
                        <a:t>Dransfeld</a:t>
                      </a:r>
                      <a:endParaRPr lang="en-GB"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GB" sz="1100" u="none" strike="noStrike">
                          <a:effectLst/>
                        </a:rPr>
                        <a:t>ESA</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44660338"/>
                  </a:ext>
                </a:extLst>
              </a:tr>
              <a:tr h="182880">
                <a:tc>
                  <a:txBody>
                    <a:bodyPr/>
                    <a:lstStyle/>
                    <a:p>
                      <a:pPr algn="l" fontAlgn="b"/>
                      <a:r>
                        <a:rPr lang="en-GB" sz="1100" b="0" u="none" strike="noStrike" dirty="0">
                          <a:effectLst/>
                        </a:rPr>
                        <a:t>Fabrizio Niro</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ESA</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91976121"/>
                  </a:ext>
                </a:extLst>
              </a:tr>
              <a:tr h="198120">
                <a:tc>
                  <a:txBody>
                    <a:bodyPr/>
                    <a:lstStyle/>
                    <a:p>
                      <a:pPr algn="l" fontAlgn="b"/>
                      <a:r>
                        <a:rPr lang="en-GB" sz="1100" b="0" u="none" strike="noStrike">
                          <a:effectLst/>
                        </a:rPr>
                        <a:t>Jennifer Adams</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ESA</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2435496"/>
                  </a:ext>
                </a:extLst>
              </a:tr>
              <a:tr h="182880">
                <a:tc>
                  <a:txBody>
                    <a:bodyPr/>
                    <a:lstStyle/>
                    <a:p>
                      <a:pPr algn="l" fontAlgn="b"/>
                      <a:r>
                        <a:rPr lang="en-GB" sz="1100" b="0" u="none" strike="noStrike" dirty="0">
                          <a:effectLst/>
                        </a:rPr>
                        <a:t>Silvia </a:t>
                      </a:r>
                      <a:r>
                        <a:rPr lang="en-GB" sz="1100" b="0" u="none" strike="noStrike" dirty="0" err="1">
                          <a:effectLst/>
                        </a:rPr>
                        <a:t>Scifoni</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ESA</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336833"/>
                  </a:ext>
                </a:extLst>
              </a:tr>
              <a:tr h="198120">
                <a:tc>
                  <a:txBody>
                    <a:bodyPr/>
                    <a:lstStyle/>
                    <a:p>
                      <a:pPr algn="l" fontAlgn="b"/>
                      <a:r>
                        <a:rPr lang="en-GB" sz="1100" b="0" u="none" strike="noStrike" dirty="0">
                          <a:effectLst/>
                        </a:rPr>
                        <a:t>Georgia </a:t>
                      </a:r>
                      <a:r>
                        <a:rPr lang="en-GB" sz="1100" b="0" u="none" strike="noStrike" dirty="0" err="1">
                          <a:effectLst/>
                        </a:rPr>
                        <a:t>Doxani</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ESA</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8601370"/>
                  </a:ext>
                </a:extLst>
              </a:tr>
              <a:tr h="182880">
                <a:tc>
                  <a:txBody>
                    <a:bodyPr/>
                    <a:lstStyle/>
                    <a:p>
                      <a:pPr algn="l" fontAlgn="b"/>
                      <a:r>
                        <a:rPr lang="en-GB" sz="1100" b="0" u="none" strike="noStrike" dirty="0">
                          <a:effectLst/>
                        </a:rPr>
                        <a:t>Kevin Ruddick</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R. Belgian Inst for Natural  Sci</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8171613"/>
                  </a:ext>
                </a:extLst>
              </a:tr>
              <a:tr h="182880">
                <a:tc>
                  <a:txBody>
                    <a:bodyPr/>
                    <a:lstStyle/>
                    <a:p>
                      <a:pPr algn="l" fontAlgn="b"/>
                      <a:r>
                        <a:rPr lang="en-GB" sz="1100" b="0" u="none" strike="noStrike">
                          <a:effectLst/>
                        </a:rPr>
                        <a:t>Luke Brown</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Southampton U.</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09295841"/>
                  </a:ext>
                </a:extLst>
              </a:tr>
              <a:tr h="198120">
                <a:tc>
                  <a:txBody>
                    <a:bodyPr/>
                    <a:lstStyle/>
                    <a:p>
                      <a:pPr algn="l" fontAlgn="b"/>
                      <a:r>
                        <a:rPr lang="en-GB" sz="1100" b="0" u="none" strike="noStrike" dirty="0">
                          <a:effectLst/>
                        </a:rPr>
                        <a:t>Juan Pablo Arroyo</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NRC-CNRC</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16637714"/>
                  </a:ext>
                </a:extLst>
              </a:tr>
              <a:tr h="182880">
                <a:tc>
                  <a:txBody>
                    <a:bodyPr/>
                    <a:lstStyle/>
                    <a:p>
                      <a:pPr algn="l" fontAlgn="b"/>
                      <a:r>
                        <a:rPr lang="en-GB" sz="1100" b="0" u="none" strike="noStrike">
                          <a:effectLst/>
                        </a:rPr>
                        <a:t>Ray Soffer</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NRC-CNRC</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7329285"/>
                  </a:ext>
                </a:extLst>
              </a:tr>
              <a:tr h="198120">
                <a:tc>
                  <a:txBody>
                    <a:bodyPr/>
                    <a:lstStyle/>
                    <a:p>
                      <a:pPr algn="l" fontAlgn="b"/>
                      <a:r>
                        <a:rPr lang="en-GB" sz="1100" b="0" u="none" strike="noStrike" dirty="0">
                          <a:effectLst/>
                        </a:rPr>
                        <a:t>Benjamin Brede</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Wageningen University</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9159561"/>
                  </a:ext>
                </a:extLst>
              </a:tr>
              <a:tr h="198120">
                <a:tc>
                  <a:txBody>
                    <a:bodyPr/>
                    <a:lstStyle/>
                    <a:p>
                      <a:pPr algn="l" fontAlgn="b"/>
                      <a:r>
                        <a:rPr lang="en-GB" sz="1100" b="0" u="none" strike="noStrike">
                          <a:effectLst/>
                        </a:rPr>
                        <a:t>Martin Herold</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Wageningen University</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0458660"/>
                  </a:ext>
                </a:extLst>
              </a:tr>
              <a:tr h="198120">
                <a:tc>
                  <a:txBody>
                    <a:bodyPr/>
                    <a:lstStyle/>
                    <a:p>
                      <a:pPr algn="l" fontAlgn="b"/>
                      <a:r>
                        <a:rPr lang="en-GB" sz="1100" b="0" u="none" strike="noStrike">
                          <a:effectLst/>
                        </a:rPr>
                        <a:t>Ruben Urraca</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EC JRC</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9096979"/>
                  </a:ext>
                </a:extLst>
              </a:tr>
              <a:tr h="198120">
                <a:tc>
                  <a:txBody>
                    <a:bodyPr/>
                    <a:lstStyle/>
                    <a:p>
                      <a:pPr algn="l" fontAlgn="b"/>
                      <a:r>
                        <a:rPr lang="en-GB" sz="1100" b="0" u="none" strike="noStrike" dirty="0">
                          <a:effectLst/>
                        </a:rPr>
                        <a:t>Nadine </a:t>
                      </a:r>
                      <a:r>
                        <a:rPr lang="en-GB" sz="1100" b="0" u="none" strike="noStrike" dirty="0" err="1">
                          <a:effectLst/>
                        </a:rPr>
                        <a:t>Gobron</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EC JRC</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2957571"/>
                  </a:ext>
                </a:extLst>
              </a:tr>
              <a:tr h="198120">
                <a:tc>
                  <a:txBody>
                    <a:bodyPr/>
                    <a:lstStyle/>
                    <a:p>
                      <a:pPr algn="l" fontAlgn="b"/>
                      <a:r>
                        <a:rPr lang="en-GB" sz="1100" b="0" u="none" strike="noStrike" dirty="0">
                          <a:effectLst/>
                        </a:rPr>
                        <a:t>Christian </a:t>
                      </a:r>
                      <a:r>
                        <a:rPr lang="en-GB" sz="1100" b="0" u="none" strike="noStrike" dirty="0" err="1">
                          <a:effectLst/>
                        </a:rPr>
                        <a:t>Lanconelli</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EC JRC</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73165826"/>
                  </a:ext>
                </a:extLst>
              </a:tr>
              <a:tr h="198120">
                <a:tc>
                  <a:txBody>
                    <a:bodyPr/>
                    <a:lstStyle/>
                    <a:p>
                      <a:pPr algn="l" fontAlgn="b"/>
                      <a:r>
                        <a:rPr lang="en-GB" sz="1200" b="0" u="none" strike="noStrike" dirty="0">
                          <a:effectLst/>
                        </a:rPr>
                        <a:t>Caroline </a:t>
                      </a:r>
                      <a:r>
                        <a:rPr lang="en-GB" sz="1200" b="0" u="none" strike="noStrike" dirty="0" err="1">
                          <a:effectLst/>
                        </a:rPr>
                        <a:t>Toté</a:t>
                      </a:r>
                      <a:endParaRPr lang="en-GB"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VITO</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02570225"/>
                  </a:ext>
                </a:extLst>
              </a:tr>
              <a:tr h="198120">
                <a:tc>
                  <a:txBody>
                    <a:bodyPr/>
                    <a:lstStyle/>
                    <a:p>
                      <a:pPr algn="l" fontAlgn="b"/>
                      <a:r>
                        <a:rPr lang="en-GB" sz="1100" b="0" u="none" strike="noStrike" dirty="0">
                          <a:effectLst/>
                        </a:rPr>
                        <a:t>Jorge Sanchez</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EOLAB</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1047957"/>
                  </a:ext>
                </a:extLst>
              </a:tr>
              <a:tr h="182880">
                <a:tc>
                  <a:txBody>
                    <a:bodyPr/>
                    <a:lstStyle/>
                    <a:p>
                      <a:pPr algn="l" fontAlgn="b"/>
                      <a:r>
                        <a:rPr lang="en-GB" sz="1100" b="0" u="none" strike="noStrike" dirty="0">
                          <a:effectLst/>
                        </a:rPr>
                        <a:t>Hank Margolis</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NASA</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2630232"/>
                  </a:ext>
                </a:extLst>
              </a:tr>
              <a:tr h="182880">
                <a:tc>
                  <a:txBody>
                    <a:bodyPr/>
                    <a:lstStyle/>
                    <a:p>
                      <a:pPr algn="l" fontAlgn="b"/>
                      <a:r>
                        <a:rPr lang="en-GB" sz="1100" b="0" u="none" strike="noStrike" dirty="0">
                          <a:effectLst/>
                        </a:rPr>
                        <a:t>Michael </a:t>
                      </a:r>
                      <a:r>
                        <a:rPr lang="en-GB" sz="1100" b="0" u="none" strike="noStrike" dirty="0" err="1">
                          <a:effectLst/>
                        </a:rPr>
                        <a:t>Falkowski</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NASA</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14131285"/>
                  </a:ext>
                </a:extLst>
              </a:tr>
            </a:tbl>
          </a:graphicData>
        </a:graphic>
      </p:graphicFrame>
      <p:sp>
        <p:nvSpPr>
          <p:cNvPr id="12" name="CuadroTexto 11">
            <a:extLst>
              <a:ext uri="{FF2B5EF4-FFF2-40B4-BE49-F238E27FC236}">
                <a16:creationId xmlns:a16="http://schemas.microsoft.com/office/drawing/2014/main" id="{5916B4EC-7741-4CC5-89DF-647D65C438FA}"/>
              </a:ext>
            </a:extLst>
          </p:cNvPr>
          <p:cNvSpPr txBox="1"/>
          <p:nvPr/>
        </p:nvSpPr>
        <p:spPr>
          <a:xfrm>
            <a:off x="8879746" y="2670079"/>
            <a:ext cx="183931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s-ES" dirty="0" err="1">
                <a:solidFill>
                  <a:srgbClr val="002569"/>
                </a:solidFill>
              </a:rPr>
              <a:t>Invited</a:t>
            </a:r>
            <a:endParaRPr kumimoji="0" lang="en-GB" sz="1800" b="0" i="0" u="none" strike="noStrike" cap="none" spc="0" normalizeH="0" baseline="0" dirty="0">
              <a:ln>
                <a:noFill/>
              </a:ln>
              <a:solidFill>
                <a:srgbClr val="002569"/>
              </a:solidFill>
              <a:effectLst/>
              <a:uFillTx/>
            </a:endParaRPr>
          </a:p>
        </p:txBody>
      </p:sp>
      <p:pic>
        <p:nvPicPr>
          <p:cNvPr id="15" name="Imagen 14">
            <a:extLst>
              <a:ext uri="{FF2B5EF4-FFF2-40B4-BE49-F238E27FC236}">
                <a16:creationId xmlns:a16="http://schemas.microsoft.com/office/drawing/2014/main" id="{6D27682D-3F11-4273-844F-E449DC8DC5ED}"/>
              </a:ext>
            </a:extLst>
          </p:cNvPr>
          <p:cNvPicPr>
            <a:picLocks noChangeAspect="1"/>
          </p:cNvPicPr>
          <p:nvPr/>
        </p:nvPicPr>
        <p:blipFill rotWithShape="1">
          <a:blip r:embed="rId4"/>
          <a:srcRect l="37778" t="12511" r="39732" b="8477"/>
          <a:stretch/>
        </p:blipFill>
        <p:spPr>
          <a:xfrm>
            <a:off x="1472944" y="1170389"/>
            <a:ext cx="3664311" cy="5687611"/>
          </a:xfrm>
          <a:prstGeom prst="rect">
            <a:avLst/>
          </a:prstGeom>
        </p:spPr>
      </p:pic>
    </p:spTree>
    <p:extLst>
      <p:ext uri="{BB962C8B-B14F-4D97-AF65-F5344CB8AC3E}">
        <p14:creationId xmlns:p14="http://schemas.microsoft.com/office/powerpoint/2010/main" val="323941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id="{B80E1E9D-0C9F-45DE-B40A-8EE188764FF0}"/>
              </a:ext>
            </a:extLst>
          </p:cNvPr>
          <p:cNvSpPr>
            <a:spLocks noGrp="1"/>
          </p:cNvSpPr>
          <p:nvPr>
            <p:ph type="title"/>
          </p:nvPr>
        </p:nvSpPr>
        <p:spPr>
          <a:xfrm>
            <a:off x="2109526" y="308490"/>
            <a:ext cx="8322511" cy="825083"/>
          </a:xfrm>
        </p:spPr>
        <p:txBody>
          <a:bodyPr/>
          <a:lstStyle/>
          <a:p>
            <a:pPr algn="ctr"/>
            <a:r>
              <a:rPr lang="de-CH" altLang="en-US" b="1" dirty="0"/>
              <a:t>The CEOS WGCV LPV subgroup</a:t>
            </a:r>
            <a:endParaRPr lang="es-ES" b="1" dirty="0"/>
          </a:p>
        </p:txBody>
      </p:sp>
      <p:sp>
        <p:nvSpPr>
          <p:cNvPr id="16" name="CuadroTexto 15">
            <a:extLst>
              <a:ext uri="{FF2B5EF4-FFF2-40B4-BE49-F238E27FC236}">
                <a16:creationId xmlns:a16="http://schemas.microsoft.com/office/drawing/2014/main" id="{741DF777-A4E6-4398-8F0A-EB4D8CFB7B38}"/>
              </a:ext>
            </a:extLst>
          </p:cNvPr>
          <p:cNvSpPr txBox="1"/>
          <p:nvPr/>
        </p:nvSpPr>
        <p:spPr>
          <a:xfrm>
            <a:off x="3038530" y="2659354"/>
            <a:ext cx="620776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GB" b="0" dirty="0">
                <a:effectLst/>
              </a:rPr>
              <a:t> </a:t>
            </a:r>
            <a:endParaRPr lang="en-GB" dirty="0"/>
          </a:p>
        </p:txBody>
      </p:sp>
      <p:pic>
        <p:nvPicPr>
          <p:cNvPr id="21" name="Imagen 20">
            <a:extLst>
              <a:ext uri="{FF2B5EF4-FFF2-40B4-BE49-F238E27FC236}">
                <a16:creationId xmlns:a16="http://schemas.microsoft.com/office/drawing/2014/main" id="{076ECB39-72B8-47F3-907B-548FCFA451B4}"/>
              </a:ext>
            </a:extLst>
          </p:cNvPr>
          <p:cNvPicPr>
            <a:picLocks noChangeAspect="1"/>
          </p:cNvPicPr>
          <p:nvPr/>
        </p:nvPicPr>
        <p:blipFill rotWithShape="1">
          <a:blip r:embed="rId3"/>
          <a:srcRect l="66750" t="23851" r="14436" b="34519"/>
          <a:stretch/>
        </p:blipFill>
        <p:spPr>
          <a:xfrm>
            <a:off x="9108676" y="1975763"/>
            <a:ext cx="852244" cy="1060704"/>
          </a:xfrm>
          <a:prstGeom prst="rect">
            <a:avLst/>
          </a:prstGeom>
        </p:spPr>
      </p:pic>
      <p:sp>
        <p:nvSpPr>
          <p:cNvPr id="22" name="CuadroTexto 21">
            <a:extLst>
              <a:ext uri="{FF2B5EF4-FFF2-40B4-BE49-F238E27FC236}">
                <a16:creationId xmlns:a16="http://schemas.microsoft.com/office/drawing/2014/main" id="{06A5CB9F-CF4B-4065-BB3E-4AF666F2DCEA}"/>
              </a:ext>
            </a:extLst>
          </p:cNvPr>
          <p:cNvSpPr txBox="1"/>
          <p:nvPr/>
        </p:nvSpPr>
        <p:spPr>
          <a:xfrm>
            <a:off x="7259834" y="1425246"/>
            <a:ext cx="473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err="1">
                <a:ln>
                  <a:noFill/>
                </a:ln>
                <a:effectLst/>
                <a:uFillTx/>
              </a:rPr>
              <a:t>Which</a:t>
            </a:r>
            <a:r>
              <a:rPr kumimoji="0" lang="es-ES" sz="1800" b="0" i="0" u="none" strike="noStrike" cap="none" spc="0" normalizeH="0" baseline="0" dirty="0">
                <a:ln>
                  <a:noFill/>
                </a:ln>
                <a:effectLst/>
                <a:uFillTx/>
              </a:rPr>
              <a:t> </a:t>
            </a:r>
            <a:r>
              <a:rPr kumimoji="0" lang="es-ES" sz="1800" b="0" i="0" u="none" strike="noStrike" cap="none" spc="0" normalizeH="0" baseline="0" dirty="0" err="1">
                <a:ln>
                  <a:noFill/>
                </a:ln>
                <a:effectLst/>
                <a:uFillTx/>
              </a:rPr>
              <a:t>satellite</a:t>
            </a:r>
            <a:r>
              <a:rPr kumimoji="0" lang="es-ES" sz="1800" b="0" i="0" u="none" strike="noStrike" cap="none" spc="0" normalizeH="0" baseline="0" dirty="0">
                <a:ln>
                  <a:noFill/>
                </a:ln>
                <a:effectLst/>
                <a:uFillTx/>
              </a:rPr>
              <a:t> </a:t>
            </a:r>
            <a:r>
              <a:rPr kumimoji="0" lang="es-ES" sz="1800" b="0" i="0" u="none" strike="noStrike" cap="none" spc="0" normalizeH="0" baseline="0" dirty="0" err="1">
                <a:ln>
                  <a:noFill/>
                </a:ln>
                <a:effectLst/>
                <a:uFillTx/>
              </a:rPr>
              <a:t>product</a:t>
            </a:r>
            <a:r>
              <a:rPr kumimoji="0" lang="es-ES" sz="1800" b="0" i="0" u="none" strike="noStrike" cap="none" spc="0" normalizeH="0" baseline="0" dirty="0">
                <a:ln>
                  <a:noFill/>
                </a:ln>
                <a:effectLst/>
                <a:uFillTx/>
              </a:rPr>
              <a:t> </a:t>
            </a:r>
            <a:r>
              <a:rPr kumimoji="0" lang="es-ES" sz="1800" b="0" i="0" u="none" strike="noStrike" cap="none" spc="0" normalizeH="0" baseline="0" dirty="0" err="1">
                <a:ln>
                  <a:noFill/>
                </a:ln>
                <a:effectLst/>
                <a:uFillTx/>
              </a:rPr>
              <a:t>better</a:t>
            </a:r>
            <a:r>
              <a:rPr kumimoji="0" lang="es-ES" sz="1800" b="0" i="0" u="none" strike="noStrike" cap="none" spc="0" normalizeH="0" baseline="0" dirty="0">
                <a:ln>
                  <a:noFill/>
                </a:ln>
                <a:effectLst/>
                <a:uFillTx/>
              </a:rPr>
              <a:t> </a:t>
            </a:r>
            <a:r>
              <a:rPr kumimoji="0" lang="es-ES" sz="1800" b="0" i="0" u="none" strike="noStrike" cap="none" spc="0" normalizeH="0" baseline="0" dirty="0" err="1">
                <a:ln>
                  <a:noFill/>
                </a:ln>
                <a:effectLst/>
                <a:uFillTx/>
              </a:rPr>
              <a:t>fits</a:t>
            </a:r>
            <a:r>
              <a:rPr kumimoji="0" lang="es-ES" sz="1800" b="0" i="0" u="none" strike="noStrike" cap="none" spc="0" normalizeH="0" baseline="0" dirty="0">
                <a:ln>
                  <a:noFill/>
                </a:ln>
                <a:effectLst/>
                <a:uFillTx/>
              </a:rPr>
              <a:t> </a:t>
            </a:r>
            <a:r>
              <a:rPr kumimoji="0" lang="es-ES" sz="1800" b="0" i="0" u="none" strike="noStrike" cap="none" spc="0" normalizeH="0" baseline="0" dirty="0" err="1">
                <a:ln>
                  <a:noFill/>
                </a:ln>
                <a:effectLst/>
                <a:uFillTx/>
              </a:rPr>
              <a:t>my</a:t>
            </a:r>
            <a:r>
              <a:rPr lang="es-ES" dirty="0"/>
              <a:t> </a:t>
            </a:r>
            <a:r>
              <a:rPr kumimoji="0" lang="es-ES" sz="1800" b="0" i="0" u="none" strike="noStrike" cap="none" spc="0" normalizeH="0" baseline="0" dirty="0" err="1">
                <a:ln>
                  <a:noFill/>
                </a:ln>
                <a:effectLst/>
                <a:uFillTx/>
              </a:rPr>
              <a:t>needs</a:t>
            </a:r>
            <a:r>
              <a:rPr kumimoji="0" lang="es-ES" sz="1800" b="0" i="0" u="none" strike="noStrike" cap="none" spc="0" normalizeH="0" baseline="0" dirty="0">
                <a:ln>
                  <a:noFill/>
                </a:ln>
                <a:effectLst/>
                <a:uFillTx/>
              </a:rPr>
              <a:t>?</a:t>
            </a:r>
            <a:endParaRPr kumimoji="0" lang="en-GB" sz="1800" b="0" i="0" u="none" strike="noStrike" cap="none" spc="0" normalizeH="0" baseline="0" dirty="0">
              <a:ln>
                <a:noFill/>
              </a:ln>
              <a:effectLst/>
              <a:uFillTx/>
            </a:endParaRPr>
          </a:p>
        </p:txBody>
      </p:sp>
      <p:sp>
        <p:nvSpPr>
          <p:cNvPr id="2" name="CuadroTexto 1">
            <a:extLst>
              <a:ext uri="{FF2B5EF4-FFF2-40B4-BE49-F238E27FC236}">
                <a16:creationId xmlns:a16="http://schemas.microsoft.com/office/drawing/2014/main" id="{B1CC9221-FC76-446D-93E0-174FA25AE85E}"/>
              </a:ext>
            </a:extLst>
          </p:cNvPr>
          <p:cNvSpPr txBox="1"/>
          <p:nvPr/>
        </p:nvSpPr>
        <p:spPr>
          <a:xfrm>
            <a:off x="7259834" y="3505024"/>
            <a:ext cx="4699486" cy="20313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GB" sz="1800" kern="0" dirty="0">
                <a:solidFill>
                  <a:srgbClr val="002569"/>
                </a:solidFill>
                <a:latin typeface="Avenir Book"/>
                <a:sym typeface="Arial Bold"/>
              </a:rPr>
              <a:t>The CEOS WGCV Land Product Validation (CEOS LPV) subgroup arose out of the recognition that standardized approaches to global product validation were essential for wide acceptance and use of global land satellite-based products</a:t>
            </a:r>
          </a:p>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2569"/>
              </a:solidFill>
              <a:effectLst/>
              <a:uFillTx/>
            </a:endParaRPr>
          </a:p>
        </p:txBody>
      </p:sp>
      <p:pic>
        <p:nvPicPr>
          <p:cNvPr id="6" name="Picture 5">
            <a:extLst>
              <a:ext uri="{FF2B5EF4-FFF2-40B4-BE49-F238E27FC236}">
                <a16:creationId xmlns:a16="http://schemas.microsoft.com/office/drawing/2014/main" id="{33E8B1F1-4131-BE44-9889-5E00EEC53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412" y="1262760"/>
            <a:ext cx="5386548" cy="5544440"/>
          </a:xfrm>
          <a:prstGeom prst="rect">
            <a:avLst/>
          </a:prstGeom>
        </p:spPr>
      </p:pic>
      <p:pic>
        <p:nvPicPr>
          <p:cNvPr id="8" name="Picture 7">
            <a:extLst>
              <a:ext uri="{FF2B5EF4-FFF2-40B4-BE49-F238E27FC236}">
                <a16:creationId xmlns:a16="http://schemas.microsoft.com/office/drawing/2014/main" id="{47E64207-4BA8-9E4A-A7EE-78B62D24B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72" y="1321912"/>
            <a:ext cx="2121620" cy="832008"/>
          </a:xfrm>
          <a:prstGeom prst="rect">
            <a:avLst/>
          </a:prstGeom>
        </p:spPr>
      </p:pic>
      <p:sp>
        <p:nvSpPr>
          <p:cNvPr id="9" name="TextBox 8">
            <a:extLst>
              <a:ext uri="{FF2B5EF4-FFF2-40B4-BE49-F238E27FC236}">
                <a16:creationId xmlns:a16="http://schemas.microsoft.com/office/drawing/2014/main" id="{05FD8BE4-6B13-004D-9BE6-49F56CDA6D09}"/>
              </a:ext>
            </a:extLst>
          </p:cNvPr>
          <p:cNvSpPr txBox="1"/>
          <p:nvPr/>
        </p:nvSpPr>
        <p:spPr>
          <a:xfrm>
            <a:off x="189387" y="2107378"/>
            <a:ext cx="178598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err="1">
                <a:ln>
                  <a:noFill/>
                </a:ln>
                <a:solidFill>
                  <a:srgbClr val="002569"/>
                </a:solidFill>
                <a:effectLst/>
                <a:uFillTx/>
              </a:rPr>
              <a:t>www.ceos.org</a:t>
            </a:r>
            <a:endParaRPr kumimoji="0" lang="en-US" sz="1800" b="1" i="0" u="none" strike="noStrike" cap="none" spc="0" normalizeH="0" baseline="0" dirty="0">
              <a:ln>
                <a:noFill/>
              </a:ln>
              <a:solidFill>
                <a:srgbClr val="002569"/>
              </a:solidFill>
              <a:effectLst/>
              <a:uFillTx/>
            </a:endParaRPr>
          </a:p>
        </p:txBody>
      </p:sp>
      <p:sp>
        <p:nvSpPr>
          <p:cNvPr id="10" name="TextBox 9">
            <a:extLst>
              <a:ext uri="{FF2B5EF4-FFF2-40B4-BE49-F238E27FC236}">
                <a16:creationId xmlns:a16="http://schemas.microsoft.com/office/drawing/2014/main" id="{721490E3-9668-434F-9B0B-E1C5123D4012}"/>
              </a:ext>
            </a:extLst>
          </p:cNvPr>
          <p:cNvSpPr txBox="1"/>
          <p:nvPr/>
        </p:nvSpPr>
        <p:spPr>
          <a:xfrm>
            <a:off x="85537" y="3505024"/>
            <a:ext cx="2606863" cy="3139319"/>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hangingPunct="0"/>
            <a:r>
              <a:rPr lang="en-US" b="1" dirty="0"/>
              <a:t>CEOS – 62 Agencies operating 177 satellites!</a:t>
            </a:r>
            <a:endParaRPr lang="en-US" dirty="0"/>
          </a:p>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a:p>
            <a:pPr marL="0" marR="0" indent="0" algn="l" defTabSz="457200" rtl="0" fontAlgn="auto" hangingPunct="0">
              <a:lnSpc>
                <a:spcPct val="100000"/>
              </a:lnSpc>
              <a:spcBef>
                <a:spcPts val="0"/>
              </a:spcBef>
              <a:spcAft>
                <a:spcPts val="0"/>
              </a:spcAft>
              <a:buClrTx/>
              <a:buSzTx/>
              <a:buFontTx/>
              <a:buNone/>
              <a:tabLst/>
            </a:pPr>
            <a:r>
              <a:rPr lang="en-US" dirty="0">
                <a:solidFill>
                  <a:srgbClr val="002569"/>
                </a:solidFill>
              </a:rPr>
              <a:t>CEOS was created to coordinate and harmonize Earth observations to make it easier for the user community to access and use data</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003127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ítulo 2">
            <a:extLst>
              <a:ext uri="{FF2B5EF4-FFF2-40B4-BE49-F238E27FC236}">
                <a16:creationId xmlns:a16="http://schemas.microsoft.com/office/drawing/2014/main" id="{F993FADA-6347-404B-8C01-B41D18CD0DD7}"/>
              </a:ext>
            </a:extLst>
          </p:cNvPr>
          <p:cNvSpPr txBox="1">
            <a:spLocks/>
          </p:cNvSpPr>
          <p:nvPr/>
        </p:nvSpPr>
        <p:spPr>
          <a:xfrm>
            <a:off x="2111405" y="163117"/>
            <a:ext cx="7969189" cy="825083"/>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de-CH" altLang="en-US" sz="2800" b="1" kern="0" dirty="0"/>
              <a:t>CEOS LPV Objectives</a:t>
            </a:r>
            <a:endParaRPr lang="es-ES" sz="2800" b="1" kern="0" dirty="0"/>
          </a:p>
        </p:txBody>
      </p:sp>
      <p:sp>
        <p:nvSpPr>
          <p:cNvPr id="6" name="Content Placeholder 2">
            <a:extLst>
              <a:ext uri="{FF2B5EF4-FFF2-40B4-BE49-F238E27FC236}">
                <a16:creationId xmlns:a16="http://schemas.microsoft.com/office/drawing/2014/main" id="{6C9394E7-92C4-4EF0-AB56-98D5337EBCB6}"/>
              </a:ext>
            </a:extLst>
          </p:cNvPr>
          <p:cNvSpPr txBox="1">
            <a:spLocks/>
          </p:cNvSpPr>
          <p:nvPr/>
        </p:nvSpPr>
        <p:spPr>
          <a:xfrm>
            <a:off x="932379" y="1385296"/>
            <a:ext cx="10327240" cy="4791057"/>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buFont typeface="Arial" panose="020B0604020202020204" pitchFamily="34" charset="0"/>
              <a:buChar char="•"/>
              <a:defRPr/>
            </a:pPr>
            <a:r>
              <a:rPr lang="en-US" altLang="de-DE" sz="1800" b="1" kern="0" dirty="0">
                <a:latin typeface="Avenir Book"/>
              </a:rPr>
              <a:t>To foster and coordinate </a:t>
            </a:r>
            <a:r>
              <a:rPr lang="en-US" altLang="de-DE" sz="1800" b="1" kern="0" dirty="0">
                <a:latin typeface="Avenir Book"/>
                <a:ea typeface="Avenir Heavy" charset="0"/>
                <a:cs typeface="Avenir Heavy" charset="0"/>
              </a:rPr>
              <a:t>quantitative validation of global land products</a:t>
            </a:r>
            <a:r>
              <a:rPr lang="en-US" altLang="de-DE" sz="1800" kern="0" dirty="0">
                <a:latin typeface="Avenir Book"/>
                <a:ea typeface="Avenir Book" charset="0"/>
                <a:cs typeface="Avenir Book" charset="0"/>
              </a:rPr>
              <a:t> derived from remotely sensed data, in a traceable way, and to relay results to users.</a:t>
            </a:r>
          </a:p>
          <a:p>
            <a:pPr marL="0" indent="0" algn="ctr">
              <a:buNone/>
              <a:defRPr/>
            </a:pPr>
            <a:endParaRPr lang="en-US" altLang="de-DE" sz="1800" kern="0" dirty="0">
              <a:latin typeface="Avenir Book"/>
              <a:ea typeface="Avenir Book" charset="0"/>
              <a:cs typeface="Avenir Book" charset="0"/>
            </a:endParaRPr>
          </a:p>
          <a:p>
            <a:pPr>
              <a:lnSpc>
                <a:spcPct val="110000"/>
              </a:lnSpc>
              <a:spcBef>
                <a:spcPct val="0"/>
              </a:spcBef>
              <a:buFont typeface="Arial" panose="020B0604020202020204" pitchFamily="34" charset="0"/>
              <a:buChar char="•"/>
              <a:defRPr/>
            </a:pPr>
            <a:r>
              <a:rPr lang="en-US" altLang="de-DE" sz="1800" kern="0" dirty="0">
                <a:latin typeface="Avenir Book"/>
                <a:ea typeface="Avenir Book" charset="0"/>
                <a:cs typeface="Avenir Book" charset="0"/>
              </a:rPr>
              <a:t>To </a:t>
            </a:r>
            <a:r>
              <a:rPr lang="en-US" altLang="de-DE" sz="1800" b="1" kern="0" dirty="0">
                <a:latin typeface="Avenir Book"/>
                <a:ea typeface="Avenir Book" charset="0"/>
                <a:cs typeface="Avenir Book" charset="0"/>
              </a:rPr>
              <a:t>increase the quality and efficiency of global satellite product validation </a:t>
            </a:r>
            <a:r>
              <a:rPr lang="en-US" altLang="de-DE" sz="1800" kern="0" dirty="0">
                <a:latin typeface="Avenir Book"/>
                <a:ea typeface="Avenir Book" charset="0"/>
                <a:cs typeface="Avenir Book" charset="0"/>
              </a:rPr>
              <a:t>by developing and promoting </a:t>
            </a:r>
            <a:r>
              <a:rPr lang="en-US" altLang="de-DE" sz="1800" b="1" kern="0" dirty="0">
                <a:latin typeface="Avenir Book"/>
                <a:ea typeface="Avenir Heavy" charset="0"/>
                <a:cs typeface="Avenir Heavy" charset="0"/>
              </a:rPr>
              <a:t>international standards and protocols</a:t>
            </a:r>
            <a:r>
              <a:rPr lang="en-US" altLang="de-DE" sz="1800" kern="0" dirty="0">
                <a:latin typeface="Avenir Book"/>
                <a:ea typeface="Avenir Book" charset="0"/>
                <a:cs typeface="Avenir Book" charset="0"/>
              </a:rPr>
              <a:t> for:</a:t>
            </a:r>
          </a:p>
          <a:p>
            <a:pPr lvl="2">
              <a:lnSpc>
                <a:spcPct val="110000"/>
              </a:lnSpc>
              <a:spcBef>
                <a:spcPct val="0"/>
              </a:spcBef>
              <a:defRPr/>
            </a:pPr>
            <a:r>
              <a:rPr lang="en-US" altLang="de-DE" sz="1800" kern="0" dirty="0">
                <a:latin typeface="Avenir Book"/>
                <a:ea typeface="Avenir Light" charset="0"/>
                <a:cs typeface="Avenir Light" charset="0"/>
              </a:rPr>
              <a:t>Field sampling</a:t>
            </a:r>
          </a:p>
          <a:p>
            <a:pPr lvl="2">
              <a:lnSpc>
                <a:spcPct val="110000"/>
              </a:lnSpc>
              <a:spcBef>
                <a:spcPct val="0"/>
              </a:spcBef>
              <a:defRPr/>
            </a:pPr>
            <a:r>
              <a:rPr lang="en-US" altLang="de-DE" sz="1800" kern="0" dirty="0">
                <a:latin typeface="Avenir Book"/>
                <a:ea typeface="Avenir Light" charset="0"/>
                <a:cs typeface="Avenir Light" charset="0"/>
              </a:rPr>
              <a:t>Scaling techniques</a:t>
            </a:r>
          </a:p>
          <a:p>
            <a:pPr lvl="2">
              <a:lnSpc>
                <a:spcPct val="110000"/>
              </a:lnSpc>
              <a:spcBef>
                <a:spcPct val="0"/>
              </a:spcBef>
              <a:defRPr/>
            </a:pPr>
            <a:r>
              <a:rPr lang="en-US" altLang="de-DE" sz="1800" kern="0" dirty="0">
                <a:latin typeface="Avenir Book"/>
                <a:ea typeface="Avenir Light" charset="0"/>
                <a:cs typeface="Avenir Light" charset="0"/>
              </a:rPr>
              <a:t>Accuracy report and use</a:t>
            </a:r>
          </a:p>
          <a:p>
            <a:pPr lvl="2">
              <a:lnSpc>
                <a:spcPct val="110000"/>
              </a:lnSpc>
              <a:spcBef>
                <a:spcPct val="0"/>
              </a:spcBef>
              <a:defRPr/>
            </a:pPr>
            <a:r>
              <a:rPr lang="en-US" altLang="de-DE" sz="1800" kern="0" dirty="0">
                <a:latin typeface="Avenir Book"/>
                <a:ea typeface="Avenir Light" charset="0"/>
                <a:cs typeface="Avenir Light" charset="0"/>
              </a:rPr>
              <a:t>Data and information exchange</a:t>
            </a:r>
          </a:p>
          <a:p>
            <a:pPr lvl="2">
              <a:lnSpc>
                <a:spcPct val="30000"/>
              </a:lnSpc>
              <a:spcBef>
                <a:spcPct val="0"/>
              </a:spcBef>
              <a:buFontTx/>
              <a:buNone/>
              <a:defRPr/>
            </a:pPr>
            <a:endParaRPr lang="en-US" altLang="de-DE" sz="1800" kern="0" dirty="0">
              <a:latin typeface="Avenir Book"/>
              <a:ea typeface="Avenir Book" charset="0"/>
              <a:cs typeface="Avenir Book" charset="0"/>
            </a:endParaRPr>
          </a:p>
          <a:p>
            <a:pPr>
              <a:lnSpc>
                <a:spcPct val="110000"/>
              </a:lnSpc>
              <a:spcBef>
                <a:spcPct val="0"/>
              </a:spcBef>
              <a:buFont typeface="Arial" panose="020B0604020202020204" pitchFamily="34" charset="0"/>
              <a:buChar char="•"/>
              <a:defRPr/>
            </a:pPr>
            <a:r>
              <a:rPr lang="en-US" altLang="de-DE" sz="1800" kern="0" dirty="0">
                <a:latin typeface="Avenir Book"/>
                <a:ea typeface="Avenir Book" charset="0"/>
                <a:cs typeface="Avenir Book" charset="0"/>
              </a:rPr>
              <a:t>To </a:t>
            </a:r>
            <a:r>
              <a:rPr lang="en-US" altLang="de-DE" sz="1800" b="1" kern="0" dirty="0">
                <a:latin typeface="Avenir Book"/>
                <a:ea typeface="Avenir Book" charset="0"/>
                <a:cs typeface="Avenir Book" charset="0"/>
              </a:rPr>
              <a:t>improve quality of ground references </a:t>
            </a:r>
            <a:r>
              <a:rPr lang="en-US" altLang="de-DE" sz="1800" kern="0" dirty="0">
                <a:latin typeface="Avenir Book"/>
              </a:rPr>
              <a:t>used for </a:t>
            </a:r>
            <a:r>
              <a:rPr lang="en-US" altLang="de-DE" sz="1800" kern="0" dirty="0">
                <a:latin typeface="Avenir Book"/>
                <a:ea typeface="Avenir Book" charset="0"/>
                <a:cs typeface="Avenir Book" charset="0"/>
              </a:rPr>
              <a:t>product validation </a:t>
            </a:r>
          </a:p>
          <a:p>
            <a:pPr lvl="2">
              <a:lnSpc>
                <a:spcPct val="110000"/>
              </a:lnSpc>
              <a:spcBef>
                <a:spcPct val="0"/>
              </a:spcBef>
              <a:defRPr/>
            </a:pPr>
            <a:r>
              <a:rPr lang="en-US" altLang="de-DE" sz="1800" kern="0" dirty="0">
                <a:latin typeface="Avenir Book"/>
              </a:rPr>
              <a:t>Field campaigns for fiducial references</a:t>
            </a:r>
          </a:p>
          <a:p>
            <a:pPr lvl="2">
              <a:lnSpc>
                <a:spcPct val="110000"/>
              </a:lnSpc>
              <a:spcBef>
                <a:spcPct val="0"/>
              </a:spcBef>
              <a:defRPr/>
            </a:pPr>
            <a:r>
              <a:rPr lang="en-US" altLang="de-DE" sz="1800" kern="0" dirty="0">
                <a:latin typeface="Avenir Book"/>
              </a:rPr>
              <a:t>Identification of sites and supersites for validation</a:t>
            </a:r>
          </a:p>
          <a:p>
            <a:pPr marL="914400" lvl="2" indent="0">
              <a:lnSpc>
                <a:spcPct val="110000"/>
              </a:lnSpc>
              <a:spcBef>
                <a:spcPct val="0"/>
              </a:spcBef>
              <a:buNone/>
              <a:defRPr/>
            </a:pPr>
            <a:endParaRPr lang="en-US" altLang="de-DE" sz="1800" kern="0" dirty="0">
              <a:latin typeface="Avenir Book"/>
            </a:endParaRPr>
          </a:p>
          <a:p>
            <a:pPr>
              <a:lnSpc>
                <a:spcPct val="110000"/>
              </a:lnSpc>
              <a:spcBef>
                <a:spcPct val="0"/>
              </a:spcBef>
              <a:buFont typeface="Arial" panose="020B0604020202020204" pitchFamily="34" charset="0"/>
              <a:buChar char="•"/>
              <a:defRPr/>
            </a:pPr>
            <a:r>
              <a:rPr lang="en-US" altLang="de-DE" sz="1800" kern="0" dirty="0">
                <a:latin typeface="Avenir Book"/>
                <a:ea typeface="Avenir Book" charset="0"/>
                <a:cs typeface="Avenir Book" charset="0"/>
              </a:rPr>
              <a:t>To </a:t>
            </a:r>
            <a:r>
              <a:rPr lang="en-US" altLang="de-DE" sz="1800" b="1" kern="0" dirty="0">
                <a:latin typeface="Avenir Book"/>
                <a:ea typeface="Avenir Book" charset="0"/>
                <a:cs typeface="Avenir Book" charset="0"/>
              </a:rPr>
              <a:t>provide feedback to international structures </a:t>
            </a:r>
            <a:r>
              <a:rPr lang="en-US" altLang="de-DE" sz="1800" kern="0" dirty="0">
                <a:latin typeface="Avenir Book"/>
                <a:ea typeface="Avenir Book" charset="0"/>
                <a:cs typeface="Avenir Book" charset="0"/>
              </a:rPr>
              <a:t>for:</a:t>
            </a:r>
          </a:p>
          <a:p>
            <a:pPr lvl="2">
              <a:lnSpc>
                <a:spcPct val="110000"/>
              </a:lnSpc>
              <a:spcBef>
                <a:spcPct val="0"/>
              </a:spcBef>
              <a:defRPr/>
            </a:pPr>
            <a:r>
              <a:rPr lang="en-US" altLang="de-DE" sz="1800" kern="0" dirty="0">
                <a:latin typeface="Avenir Book"/>
                <a:ea typeface="Avenir Light" charset="0"/>
                <a:cs typeface="Avenir Light" charset="0"/>
              </a:rPr>
              <a:t>Requirements on product accuracy and quality assurance</a:t>
            </a:r>
          </a:p>
          <a:p>
            <a:pPr lvl="2">
              <a:lnSpc>
                <a:spcPct val="110000"/>
              </a:lnSpc>
              <a:spcBef>
                <a:spcPct val="0"/>
              </a:spcBef>
              <a:defRPr/>
            </a:pPr>
            <a:r>
              <a:rPr lang="en-US" altLang="de-DE" sz="1800" kern="0" dirty="0">
                <a:latin typeface="Avenir Book"/>
                <a:ea typeface="Avenir Light" charset="0"/>
                <a:cs typeface="Avenir Light" charset="0"/>
              </a:rPr>
              <a:t>Terrestrial ECV measurement standards </a:t>
            </a:r>
          </a:p>
        </p:txBody>
      </p:sp>
    </p:spTree>
    <p:extLst>
      <p:ext uri="{BB962C8B-B14F-4D97-AF65-F5344CB8AC3E}">
        <p14:creationId xmlns:p14="http://schemas.microsoft.com/office/powerpoint/2010/main" val="341839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a:extLst>
              <a:ext uri="{FF2B5EF4-FFF2-40B4-BE49-F238E27FC236}">
                <a16:creationId xmlns:a16="http://schemas.microsoft.com/office/drawing/2014/main" id="{A9273F01-F3C7-4F7A-B949-768848D32DF5}"/>
              </a:ext>
            </a:extLst>
          </p:cNvPr>
          <p:cNvSpPr txBox="1">
            <a:spLocks/>
          </p:cNvSpPr>
          <p:nvPr/>
        </p:nvSpPr>
        <p:spPr>
          <a:xfrm>
            <a:off x="1642067" y="267187"/>
            <a:ext cx="8355013" cy="812813"/>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de-CH" altLang="en-US" b="1" kern="0" dirty="0">
                <a:effectLst>
                  <a:outerShdw blurRad="63500" sx="101000" sy="101000" algn="ctr" rotWithShape="0">
                    <a:prstClr val="black">
                      <a:alpha val="40000"/>
                    </a:prstClr>
                  </a:outerShdw>
                </a:effectLst>
                <a:latin typeface="Avenir Heavy" charset="0"/>
                <a:ea typeface="Avenir Heavy" charset="0"/>
                <a:cs typeface="Avenir Heavy" charset="0"/>
              </a:rPr>
              <a:t>LPV Validation Operational Framework</a:t>
            </a:r>
            <a:endParaRPr lang="en-US" altLang="en-US" kern="0" dirty="0">
              <a:latin typeface="Avenir Book" charset="0"/>
              <a:ea typeface="Avenir Book" charset="0"/>
              <a:cs typeface="Avenir Book" charset="0"/>
            </a:endParaRPr>
          </a:p>
        </p:txBody>
      </p:sp>
      <p:sp>
        <p:nvSpPr>
          <p:cNvPr id="8" name="Rectangle 7">
            <a:extLst>
              <a:ext uri="{FF2B5EF4-FFF2-40B4-BE49-F238E27FC236}">
                <a16:creationId xmlns:a16="http://schemas.microsoft.com/office/drawing/2014/main" id="{F31B5905-A2A4-4840-AE4E-1C0012623FC1}"/>
              </a:ext>
            </a:extLst>
          </p:cNvPr>
          <p:cNvSpPr/>
          <p:nvPr/>
        </p:nvSpPr>
        <p:spPr>
          <a:xfrm>
            <a:off x="8189408" y="1302973"/>
            <a:ext cx="321546" cy="174136"/>
          </a:xfrm>
          <a:prstGeom prst="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20" name="Rectangle 19">
            <a:extLst>
              <a:ext uri="{FF2B5EF4-FFF2-40B4-BE49-F238E27FC236}">
                <a16:creationId xmlns:a16="http://schemas.microsoft.com/office/drawing/2014/main" id="{1AA1A1B3-0A60-9749-9F0D-A35BA4719902}"/>
              </a:ext>
            </a:extLst>
          </p:cNvPr>
          <p:cNvSpPr/>
          <p:nvPr/>
        </p:nvSpPr>
        <p:spPr>
          <a:xfrm>
            <a:off x="6406990" y="1362609"/>
            <a:ext cx="321546" cy="174136"/>
          </a:xfrm>
          <a:prstGeom prst="rect">
            <a:avLst/>
          </a:prstGeom>
          <a:solidFill>
            <a:srgbClr val="FFFFFF"/>
          </a:solidFill>
          <a:ln w="25400" cap="flat">
            <a:solidFill>
              <a:schemeClr val="bg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26" name="Picture 25">
            <a:extLst>
              <a:ext uri="{FF2B5EF4-FFF2-40B4-BE49-F238E27FC236}">
                <a16:creationId xmlns:a16="http://schemas.microsoft.com/office/drawing/2014/main" id="{ED358028-3228-ED45-A1D2-00431D510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1" y="1292813"/>
            <a:ext cx="7194019" cy="5491230"/>
          </a:xfrm>
          <a:prstGeom prst="rect">
            <a:avLst/>
          </a:prstGeom>
        </p:spPr>
      </p:pic>
      <p:pic>
        <p:nvPicPr>
          <p:cNvPr id="18" name="Picture 17">
            <a:extLst>
              <a:ext uri="{FF2B5EF4-FFF2-40B4-BE49-F238E27FC236}">
                <a16:creationId xmlns:a16="http://schemas.microsoft.com/office/drawing/2014/main" id="{9AB6ABDE-A6B1-6B4C-9379-DD63E00E8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963" y="1167518"/>
            <a:ext cx="1933125" cy="1817715"/>
          </a:xfrm>
          <a:prstGeom prst="rect">
            <a:avLst/>
          </a:prstGeom>
        </p:spPr>
      </p:pic>
      <p:pic>
        <p:nvPicPr>
          <p:cNvPr id="15" name="Picture 14">
            <a:extLst>
              <a:ext uri="{FF2B5EF4-FFF2-40B4-BE49-F238E27FC236}">
                <a16:creationId xmlns:a16="http://schemas.microsoft.com/office/drawing/2014/main" id="{1EFB727B-D226-444B-B9A8-D504B286E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831" y="2377440"/>
            <a:ext cx="4300498" cy="4406603"/>
          </a:xfrm>
          <a:prstGeom prst="rect">
            <a:avLst/>
          </a:prstGeom>
        </p:spPr>
      </p:pic>
    </p:spTree>
    <p:extLst>
      <p:ext uri="{BB962C8B-B14F-4D97-AF65-F5344CB8AC3E}">
        <p14:creationId xmlns:p14="http://schemas.microsoft.com/office/powerpoint/2010/main" val="370095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id="{B80E1E9D-0C9F-45DE-B40A-8EE188764FF0}"/>
              </a:ext>
            </a:extLst>
          </p:cNvPr>
          <p:cNvSpPr>
            <a:spLocks noGrp="1"/>
          </p:cNvSpPr>
          <p:nvPr>
            <p:ph type="title"/>
          </p:nvPr>
        </p:nvSpPr>
        <p:spPr>
          <a:xfrm>
            <a:off x="2109526" y="308490"/>
            <a:ext cx="8322511" cy="825083"/>
          </a:xfrm>
        </p:spPr>
        <p:txBody>
          <a:bodyPr/>
          <a:lstStyle/>
          <a:p>
            <a:pPr algn="ctr"/>
            <a:r>
              <a:rPr lang="de-CH" altLang="en-US" sz="2800" b="1" dirty="0"/>
              <a:t>LPV Strategy </a:t>
            </a:r>
            <a:endParaRPr lang="es-ES" sz="2800" b="1" dirty="0"/>
          </a:p>
        </p:txBody>
      </p:sp>
      <p:sp>
        <p:nvSpPr>
          <p:cNvPr id="21" name="Content Placeholder 2">
            <a:extLst>
              <a:ext uri="{FF2B5EF4-FFF2-40B4-BE49-F238E27FC236}">
                <a16:creationId xmlns:a16="http://schemas.microsoft.com/office/drawing/2014/main" id="{C4A498B2-2CC4-49A5-B41F-A2CB8C3340DF}"/>
              </a:ext>
            </a:extLst>
          </p:cNvPr>
          <p:cNvSpPr>
            <a:spLocks noGrp="1"/>
          </p:cNvSpPr>
          <p:nvPr>
            <p:ph idx="1"/>
          </p:nvPr>
        </p:nvSpPr>
        <p:spPr>
          <a:xfrm>
            <a:off x="423129" y="1349955"/>
            <a:ext cx="11695304" cy="5660315"/>
          </a:xfrm>
        </p:spPr>
        <p:txBody>
          <a:bodyPr/>
          <a:lstStyle/>
          <a:p>
            <a:pPr marL="0" indent="0">
              <a:lnSpc>
                <a:spcPct val="110000"/>
              </a:lnSpc>
              <a:spcBef>
                <a:spcPct val="0"/>
              </a:spcBef>
              <a:buNone/>
              <a:defRPr/>
            </a:pPr>
            <a:r>
              <a:rPr lang="en-US" altLang="de-DE" sz="2000" b="1" dirty="0">
                <a:latin typeface="Avenir Book" charset="0"/>
              </a:rPr>
              <a:t>LPV Strategy (2019-2022) </a:t>
            </a:r>
            <a:r>
              <a:rPr lang="en-US" altLang="de-DE" sz="1800" b="1" dirty="0">
                <a:latin typeface="Avenir Book" charset="0"/>
              </a:rPr>
              <a:t>agreed in Milan 2019 : </a:t>
            </a:r>
            <a:r>
              <a:rPr lang="en-GB" sz="1600" dirty="0">
                <a:hlinkClick r:id="rId3"/>
              </a:rPr>
              <a:t>https://lpvs.gsfc.nasa.gov/LPV_Meetings/LPV_plenary2019.html</a:t>
            </a:r>
            <a:endParaRPr lang="es-ES" sz="1600" kern="1200" dirty="0">
              <a:solidFill>
                <a:schemeClr val="tx1"/>
              </a:solidFill>
            </a:endParaRPr>
          </a:p>
          <a:p>
            <a:pPr marL="0" indent="0" eaLnBrk="1" hangingPunct="1">
              <a:lnSpc>
                <a:spcPct val="110000"/>
              </a:lnSpc>
              <a:spcBef>
                <a:spcPct val="0"/>
              </a:spcBef>
              <a:buNone/>
              <a:defRPr/>
            </a:pPr>
            <a:endParaRPr lang="en-US" altLang="de-DE" sz="1800" dirty="0">
              <a:latin typeface="Avenir Book" charset="0"/>
            </a:endParaRPr>
          </a:p>
          <a:p>
            <a:pPr marL="0" indent="0" eaLnBrk="1" hangingPunct="1">
              <a:lnSpc>
                <a:spcPct val="110000"/>
              </a:lnSpc>
              <a:spcBef>
                <a:spcPct val="0"/>
              </a:spcBef>
              <a:buNone/>
              <a:defRPr/>
            </a:pPr>
            <a:endParaRPr lang="en-US" altLang="de-DE" sz="1800" dirty="0">
              <a:latin typeface="Avenir Book" charset="0"/>
            </a:endParaRPr>
          </a:p>
        </p:txBody>
      </p:sp>
      <p:pic>
        <p:nvPicPr>
          <p:cNvPr id="5" name="Imagen 4">
            <a:extLst>
              <a:ext uri="{FF2B5EF4-FFF2-40B4-BE49-F238E27FC236}">
                <a16:creationId xmlns:a16="http://schemas.microsoft.com/office/drawing/2014/main" id="{88C2DD68-5199-4BC3-B4BB-7BFC6839FFA4}"/>
              </a:ext>
            </a:extLst>
          </p:cNvPr>
          <p:cNvPicPr>
            <a:picLocks noChangeAspect="1"/>
          </p:cNvPicPr>
          <p:nvPr/>
        </p:nvPicPr>
        <p:blipFill rotWithShape="1">
          <a:blip r:embed="rId4"/>
          <a:srcRect l="33296" t="17464" r="33407" b="7692"/>
          <a:stretch/>
        </p:blipFill>
        <p:spPr>
          <a:xfrm>
            <a:off x="423129" y="1958812"/>
            <a:ext cx="3630801" cy="4455636"/>
          </a:xfrm>
          <a:prstGeom prst="rect">
            <a:avLst/>
          </a:prstGeom>
        </p:spPr>
      </p:pic>
      <p:sp>
        <p:nvSpPr>
          <p:cNvPr id="6" name="Rectángulo: esquinas redondeadas 5">
            <a:extLst>
              <a:ext uri="{FF2B5EF4-FFF2-40B4-BE49-F238E27FC236}">
                <a16:creationId xmlns:a16="http://schemas.microsoft.com/office/drawing/2014/main" id="{0DBD3FF5-6850-4FBB-BC23-9C2C5FFFBBAF}"/>
              </a:ext>
            </a:extLst>
          </p:cNvPr>
          <p:cNvSpPr/>
          <p:nvPr/>
        </p:nvSpPr>
        <p:spPr>
          <a:xfrm>
            <a:off x="4900246" y="2009793"/>
            <a:ext cx="5808394" cy="919398"/>
          </a:xfrm>
          <a:prstGeom prst="roundRect">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GB" dirty="0">
                <a:solidFill>
                  <a:srgbClr val="002060"/>
                </a:solidFill>
              </a:rPr>
              <a:t>  </a:t>
            </a:r>
          </a:p>
          <a:p>
            <a:pPr marL="0" marR="0" indent="0" algn="l" defTabSz="457200" rtl="0" fontAlgn="auto" latinLnBrk="1" hangingPunct="0">
              <a:lnSpc>
                <a:spcPct val="100000"/>
              </a:lnSpc>
              <a:spcBef>
                <a:spcPts val="0"/>
              </a:spcBef>
              <a:spcAft>
                <a:spcPts val="0"/>
              </a:spcAft>
              <a:buClrTx/>
              <a:buSzTx/>
              <a:buFontTx/>
              <a:buNone/>
              <a:tabLst/>
            </a:pPr>
            <a:r>
              <a:rPr lang="en-GB" dirty="0">
                <a:solidFill>
                  <a:srgbClr val="002060"/>
                </a:solidFill>
              </a:rPr>
              <a:t>Continuous Development of Good Practices Protocols</a:t>
            </a:r>
          </a:p>
          <a:p>
            <a:pPr marL="0" marR="0" indent="0" algn="l" defTabSz="457200" rtl="0" fontAlgn="auto" latinLnBrk="1"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2060"/>
              </a:solidFill>
              <a:effectLst/>
              <a:uFillTx/>
            </a:endParaRPr>
          </a:p>
        </p:txBody>
      </p:sp>
      <p:sp>
        <p:nvSpPr>
          <p:cNvPr id="8" name="Rectángulo: esquinas redondeadas 7">
            <a:extLst>
              <a:ext uri="{FF2B5EF4-FFF2-40B4-BE49-F238E27FC236}">
                <a16:creationId xmlns:a16="http://schemas.microsoft.com/office/drawing/2014/main" id="{89C7F00C-92D6-43E0-AC53-96DDEAAE9714}"/>
              </a:ext>
            </a:extLst>
          </p:cNvPr>
          <p:cNvSpPr/>
          <p:nvPr/>
        </p:nvSpPr>
        <p:spPr>
          <a:xfrm>
            <a:off x="4918248" y="3159048"/>
            <a:ext cx="5808394" cy="919398"/>
          </a:xfrm>
          <a:prstGeom prst="roundRect">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lang="en-GB" dirty="0"/>
              <a:t> </a:t>
            </a:r>
          </a:p>
          <a:p>
            <a:pPr marL="0" marR="0" indent="0" algn="l" defTabSz="457200" rtl="0" fontAlgn="auto" latinLnBrk="1" hangingPunct="0">
              <a:lnSpc>
                <a:spcPct val="100000"/>
              </a:lnSpc>
              <a:spcBef>
                <a:spcPts val="0"/>
              </a:spcBef>
              <a:spcAft>
                <a:spcPts val="0"/>
              </a:spcAft>
              <a:buClrTx/>
              <a:buSzTx/>
              <a:buFontTx/>
              <a:buNone/>
              <a:tabLst/>
            </a:pPr>
            <a:r>
              <a:rPr lang="en-GB" dirty="0">
                <a:solidFill>
                  <a:srgbClr val="002060"/>
                </a:solidFill>
              </a:rPr>
              <a:t>Improving ground references: data, sites, uncertainties</a:t>
            </a:r>
          </a:p>
          <a:p>
            <a:pPr marL="0" marR="0" indent="0" algn="l" defTabSz="457200" rtl="0" fontAlgn="auto" latinLnBrk="1" hangingPunct="0">
              <a:lnSpc>
                <a:spcPct val="100000"/>
              </a:lnSpc>
              <a:spcBef>
                <a:spcPts val="0"/>
              </a:spcBef>
              <a:spcAft>
                <a:spcPts val="0"/>
              </a:spcAft>
              <a:buClrTx/>
              <a:buSzTx/>
              <a:buFontTx/>
              <a:buNone/>
              <a:tabLst/>
            </a:pPr>
            <a:endParaRPr lang="en-GB" sz="1200" dirty="0">
              <a:solidFill>
                <a:srgbClr val="002060"/>
              </a:solidFill>
            </a:endParaRPr>
          </a:p>
        </p:txBody>
      </p:sp>
      <p:sp>
        <p:nvSpPr>
          <p:cNvPr id="9" name="Rectángulo: esquinas redondeadas 8">
            <a:extLst>
              <a:ext uri="{FF2B5EF4-FFF2-40B4-BE49-F238E27FC236}">
                <a16:creationId xmlns:a16="http://schemas.microsoft.com/office/drawing/2014/main" id="{1359B9B1-D12F-412B-9C15-B40A00313A0D}"/>
              </a:ext>
            </a:extLst>
          </p:cNvPr>
          <p:cNvSpPr/>
          <p:nvPr/>
        </p:nvSpPr>
        <p:spPr>
          <a:xfrm>
            <a:off x="4936252" y="4377806"/>
            <a:ext cx="5808394" cy="817243"/>
          </a:xfrm>
          <a:prstGeom prst="roundRect">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lang="en-GB" sz="1200" dirty="0">
              <a:solidFill>
                <a:srgbClr val="002060"/>
              </a:solidFill>
            </a:endParaRPr>
          </a:p>
          <a:p>
            <a:pPr marL="0" marR="0" indent="0" algn="l" defTabSz="457200" rtl="0" fontAlgn="auto" latinLnBrk="1" hangingPunct="0">
              <a:lnSpc>
                <a:spcPct val="100000"/>
              </a:lnSpc>
              <a:spcBef>
                <a:spcPts val="0"/>
              </a:spcBef>
              <a:spcAft>
                <a:spcPts val="0"/>
              </a:spcAft>
              <a:buClrTx/>
              <a:buSzTx/>
              <a:buFontTx/>
              <a:buNone/>
              <a:tabLst/>
            </a:pPr>
            <a:r>
              <a:rPr lang="en-GB" dirty="0">
                <a:solidFill>
                  <a:srgbClr val="002060"/>
                </a:solidFill>
              </a:rPr>
              <a:t>Promoting validation and intercomparison exercises</a:t>
            </a:r>
          </a:p>
          <a:p>
            <a:pPr marL="0" marR="0" indent="0" algn="l" defTabSz="457200" rtl="0" fontAlgn="auto" latinLnBrk="1" hangingPunct="0">
              <a:lnSpc>
                <a:spcPct val="100000"/>
              </a:lnSpc>
              <a:spcBef>
                <a:spcPts val="0"/>
              </a:spcBef>
              <a:spcAft>
                <a:spcPts val="0"/>
              </a:spcAft>
              <a:buClrTx/>
              <a:buSzTx/>
              <a:buFontTx/>
              <a:buNone/>
              <a:tabLst/>
            </a:pPr>
            <a:endParaRPr lang="en-GB" sz="1200" dirty="0">
              <a:solidFill>
                <a:srgbClr val="002060"/>
              </a:solidFill>
            </a:endParaRPr>
          </a:p>
        </p:txBody>
      </p:sp>
      <p:sp>
        <p:nvSpPr>
          <p:cNvPr id="10" name="Rectángulo: esquinas redondeadas 9">
            <a:extLst>
              <a:ext uri="{FF2B5EF4-FFF2-40B4-BE49-F238E27FC236}">
                <a16:creationId xmlns:a16="http://schemas.microsoft.com/office/drawing/2014/main" id="{0EA87901-551D-47BD-B24B-90083431A791}"/>
              </a:ext>
            </a:extLst>
          </p:cNvPr>
          <p:cNvSpPr/>
          <p:nvPr/>
        </p:nvSpPr>
        <p:spPr>
          <a:xfrm>
            <a:off x="4936252" y="5471260"/>
            <a:ext cx="5808394" cy="817243"/>
          </a:xfrm>
          <a:prstGeom prst="roundRect">
            <a:avLst/>
          </a:prstGeom>
          <a:solidFill>
            <a:schemeClr val="accent6">
              <a:lumMod val="20000"/>
              <a:lumOff val="80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lang="en-GB" sz="1200" dirty="0">
              <a:solidFill>
                <a:srgbClr val="002060"/>
              </a:solidFill>
            </a:endParaRPr>
          </a:p>
          <a:p>
            <a:pPr marL="0" marR="0" indent="0" algn="l" defTabSz="457200" rtl="0" fontAlgn="auto" latinLnBrk="1" hangingPunct="0">
              <a:lnSpc>
                <a:spcPct val="100000"/>
              </a:lnSpc>
              <a:spcBef>
                <a:spcPts val="0"/>
              </a:spcBef>
              <a:spcAft>
                <a:spcPts val="0"/>
              </a:spcAft>
              <a:buClrTx/>
              <a:buSzTx/>
              <a:buFontTx/>
              <a:buNone/>
              <a:tabLst/>
            </a:pPr>
            <a:r>
              <a:rPr lang="en-GB" dirty="0">
                <a:solidFill>
                  <a:srgbClr val="002060"/>
                </a:solidFill>
              </a:rPr>
              <a:t>Improving LPV communication</a:t>
            </a:r>
          </a:p>
          <a:p>
            <a:pPr marL="0" marR="0" indent="0" algn="l" defTabSz="457200" rtl="0" fontAlgn="auto" latinLnBrk="1" hangingPunct="0">
              <a:lnSpc>
                <a:spcPct val="100000"/>
              </a:lnSpc>
              <a:spcBef>
                <a:spcPts val="0"/>
              </a:spcBef>
              <a:spcAft>
                <a:spcPts val="0"/>
              </a:spcAft>
              <a:buClrTx/>
              <a:buSzTx/>
              <a:buFontTx/>
              <a:buNone/>
              <a:tabLst/>
            </a:pPr>
            <a:endParaRPr lang="en-GB" sz="1200" dirty="0">
              <a:solidFill>
                <a:srgbClr val="002060"/>
              </a:solidFill>
            </a:endParaRPr>
          </a:p>
        </p:txBody>
      </p:sp>
      <p:sp>
        <p:nvSpPr>
          <p:cNvPr id="7" name="Abrir llave 6">
            <a:extLst>
              <a:ext uri="{FF2B5EF4-FFF2-40B4-BE49-F238E27FC236}">
                <a16:creationId xmlns:a16="http://schemas.microsoft.com/office/drawing/2014/main" id="{EAAF8A74-8A1D-4EC6-A154-98A545BEB524}"/>
              </a:ext>
            </a:extLst>
          </p:cNvPr>
          <p:cNvSpPr/>
          <p:nvPr/>
        </p:nvSpPr>
        <p:spPr>
          <a:xfrm>
            <a:off x="4181961" y="2341265"/>
            <a:ext cx="462224" cy="3677697"/>
          </a:xfrm>
          <a:prstGeom prst="leftBrace">
            <a:avLst>
              <a:gd name="adj1" fmla="val 97463"/>
              <a:gd name="adj2" fmla="val 50000"/>
            </a:avLst>
          </a:prstGeom>
          <a:noFill/>
          <a:ln w="254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06186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9273F01-F3C7-4F7A-B949-768848D32DF5}"/>
              </a:ext>
            </a:extLst>
          </p:cNvPr>
          <p:cNvSpPr txBox="1">
            <a:spLocks/>
          </p:cNvSpPr>
          <p:nvPr/>
        </p:nvSpPr>
        <p:spPr>
          <a:xfrm>
            <a:off x="2636888" y="151704"/>
            <a:ext cx="6985216" cy="79570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marL="0" marR="0" indent="0" algn="l" defTabSz="457200" rtl="0" fontAlgn="auto" latinLnBrk="1" hangingPunct="0">
              <a:lnSpc>
                <a:spcPct val="100000"/>
              </a:lnSpc>
              <a:spcBef>
                <a:spcPts val="0"/>
              </a:spcBef>
              <a:spcAft>
                <a:spcPts val="0"/>
              </a:spcAft>
              <a:buClrTx/>
              <a:buSzTx/>
              <a:buFontTx/>
              <a:buNone/>
              <a:tabLst/>
            </a:pPr>
            <a:r>
              <a:rPr lang="en-GB" sz="2800" b="1" kern="0" dirty="0">
                <a:effectLst>
                  <a:outerShdw blurRad="63500" sx="101000" sy="101000" algn="ctr" rotWithShape="0">
                    <a:prstClr val="black">
                      <a:alpha val="40000"/>
                    </a:prstClr>
                  </a:outerShdw>
                </a:effectLst>
                <a:latin typeface="Avenir Heavy" charset="0"/>
              </a:rPr>
              <a:t>Continuous Development of Validation Good Practices</a:t>
            </a:r>
          </a:p>
          <a:p>
            <a:endParaRPr lang="de-CH" altLang="en-US" sz="2400"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de-CH" altLang="en-US" sz="2400"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de-CH" altLang="en-US" sz="2400" b="1" kern="0" dirty="0">
              <a:effectLst>
                <a:outerShdw blurRad="63500" sx="101000" sy="101000" algn="ctr" rotWithShape="0">
                  <a:prstClr val="black">
                    <a:alpha val="40000"/>
                  </a:prstClr>
                </a:outerShdw>
              </a:effectLst>
              <a:latin typeface="Avenir Heavy" charset="0"/>
              <a:ea typeface="Avenir Book" charset="0"/>
              <a:cs typeface="Avenir Book" charset="0"/>
            </a:endParaRPr>
          </a:p>
          <a:p>
            <a:endParaRPr lang="en-US" altLang="en-US" sz="2400" kern="0" dirty="0">
              <a:latin typeface="Avenir Book" charset="0"/>
              <a:ea typeface="Avenir Book" charset="0"/>
              <a:cs typeface="Avenir Book" charset="0"/>
            </a:endParaRPr>
          </a:p>
        </p:txBody>
      </p:sp>
      <p:sp>
        <p:nvSpPr>
          <p:cNvPr id="5" name="CuadroTexto 4">
            <a:extLst>
              <a:ext uri="{FF2B5EF4-FFF2-40B4-BE49-F238E27FC236}">
                <a16:creationId xmlns:a16="http://schemas.microsoft.com/office/drawing/2014/main" id="{9789FA3C-45B2-412E-A090-F663B528ABB4}"/>
              </a:ext>
            </a:extLst>
          </p:cNvPr>
          <p:cNvSpPr txBox="1"/>
          <p:nvPr/>
        </p:nvSpPr>
        <p:spPr>
          <a:xfrm>
            <a:off x="3305679" y="3041309"/>
            <a:ext cx="5770177"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GB" b="0" dirty="0">
                <a:effectLst/>
              </a:rPr>
              <a:t> </a:t>
            </a:r>
            <a:endParaRPr lang="en-GB" dirty="0"/>
          </a:p>
        </p:txBody>
      </p:sp>
      <p:pic>
        <p:nvPicPr>
          <p:cNvPr id="3" name="Imagen 2">
            <a:extLst>
              <a:ext uri="{FF2B5EF4-FFF2-40B4-BE49-F238E27FC236}">
                <a16:creationId xmlns:a16="http://schemas.microsoft.com/office/drawing/2014/main" id="{5F949B68-6893-4F73-8018-1D968539509B}"/>
              </a:ext>
            </a:extLst>
          </p:cNvPr>
          <p:cNvPicPr>
            <a:picLocks noChangeAspect="1"/>
          </p:cNvPicPr>
          <p:nvPr/>
        </p:nvPicPr>
        <p:blipFill rotWithShape="1">
          <a:blip r:embed="rId3"/>
          <a:srcRect l="34590" t="16797" r="41455" b="25572"/>
          <a:stretch/>
        </p:blipFill>
        <p:spPr>
          <a:xfrm>
            <a:off x="269941" y="1206380"/>
            <a:ext cx="2090482" cy="2992992"/>
          </a:xfrm>
          <a:prstGeom prst="rect">
            <a:avLst/>
          </a:prstGeom>
          <a:ln>
            <a:solidFill>
              <a:schemeClr val="tx1"/>
            </a:solidFill>
          </a:ln>
        </p:spPr>
      </p:pic>
      <p:pic>
        <p:nvPicPr>
          <p:cNvPr id="13" name="Imagen 12">
            <a:extLst>
              <a:ext uri="{FF2B5EF4-FFF2-40B4-BE49-F238E27FC236}">
                <a16:creationId xmlns:a16="http://schemas.microsoft.com/office/drawing/2014/main" id="{1DB92DDA-ED67-4512-88CC-1426AEDC5EF4}"/>
              </a:ext>
            </a:extLst>
          </p:cNvPr>
          <p:cNvPicPr>
            <a:picLocks noChangeAspect="1"/>
          </p:cNvPicPr>
          <p:nvPr/>
        </p:nvPicPr>
        <p:blipFill rotWithShape="1">
          <a:blip r:embed="rId4"/>
          <a:srcRect l="39515" t="17872" r="30373" b="14825"/>
          <a:stretch/>
        </p:blipFill>
        <p:spPr>
          <a:xfrm>
            <a:off x="2063998" y="1563900"/>
            <a:ext cx="2477345" cy="3114582"/>
          </a:xfrm>
          <a:prstGeom prst="rect">
            <a:avLst/>
          </a:prstGeom>
          <a:ln>
            <a:solidFill>
              <a:schemeClr val="tx1"/>
            </a:solidFill>
          </a:ln>
        </p:spPr>
      </p:pic>
      <p:pic>
        <p:nvPicPr>
          <p:cNvPr id="11" name="Imagen 10">
            <a:extLst>
              <a:ext uri="{FF2B5EF4-FFF2-40B4-BE49-F238E27FC236}">
                <a16:creationId xmlns:a16="http://schemas.microsoft.com/office/drawing/2014/main" id="{ED99CFB4-B642-4457-A55D-A9590F00CE7E}"/>
              </a:ext>
            </a:extLst>
          </p:cNvPr>
          <p:cNvPicPr>
            <a:picLocks noChangeAspect="1"/>
          </p:cNvPicPr>
          <p:nvPr/>
        </p:nvPicPr>
        <p:blipFill rotWithShape="1">
          <a:blip r:embed="rId5"/>
          <a:srcRect l="42537" t="19899" r="31157" b="18409"/>
          <a:stretch/>
        </p:blipFill>
        <p:spPr>
          <a:xfrm>
            <a:off x="4079928" y="1948397"/>
            <a:ext cx="2477345" cy="3175861"/>
          </a:xfrm>
          <a:prstGeom prst="rect">
            <a:avLst/>
          </a:prstGeom>
          <a:ln>
            <a:solidFill>
              <a:schemeClr val="tx1"/>
            </a:solidFill>
          </a:ln>
        </p:spPr>
      </p:pic>
      <p:pic>
        <p:nvPicPr>
          <p:cNvPr id="9" name="Imagen 8">
            <a:extLst>
              <a:ext uri="{FF2B5EF4-FFF2-40B4-BE49-F238E27FC236}">
                <a16:creationId xmlns:a16="http://schemas.microsoft.com/office/drawing/2014/main" id="{0CBF53C6-900B-4323-BE08-85177EEF0BCD}"/>
              </a:ext>
            </a:extLst>
          </p:cNvPr>
          <p:cNvPicPr>
            <a:picLocks noChangeAspect="1"/>
          </p:cNvPicPr>
          <p:nvPr/>
        </p:nvPicPr>
        <p:blipFill rotWithShape="1">
          <a:blip r:embed="rId6"/>
          <a:srcRect l="40424" t="20160" r="30695" b="21631"/>
          <a:stretch/>
        </p:blipFill>
        <p:spPr>
          <a:xfrm>
            <a:off x="6129496" y="2385687"/>
            <a:ext cx="2792137" cy="3421256"/>
          </a:xfrm>
          <a:prstGeom prst="rect">
            <a:avLst/>
          </a:prstGeom>
          <a:ln>
            <a:solidFill>
              <a:schemeClr val="tx1"/>
            </a:solidFill>
          </a:ln>
        </p:spPr>
      </p:pic>
      <p:pic>
        <p:nvPicPr>
          <p:cNvPr id="7" name="Imagen 6">
            <a:extLst>
              <a:ext uri="{FF2B5EF4-FFF2-40B4-BE49-F238E27FC236}">
                <a16:creationId xmlns:a16="http://schemas.microsoft.com/office/drawing/2014/main" id="{713BADF0-35E3-46AB-8269-6D2D36B680C0}"/>
              </a:ext>
            </a:extLst>
          </p:cNvPr>
          <p:cNvPicPr>
            <a:picLocks noChangeAspect="1"/>
          </p:cNvPicPr>
          <p:nvPr/>
        </p:nvPicPr>
        <p:blipFill rotWithShape="1">
          <a:blip r:embed="rId7"/>
          <a:srcRect l="46455" t="23085" r="26679" b="17413"/>
          <a:stretch/>
        </p:blipFill>
        <p:spPr>
          <a:xfrm>
            <a:off x="8507717" y="2814636"/>
            <a:ext cx="3182108" cy="3598504"/>
          </a:xfrm>
          <a:prstGeom prst="rect">
            <a:avLst/>
          </a:prstGeom>
          <a:ln>
            <a:solidFill>
              <a:schemeClr val="tx1"/>
            </a:solidFill>
          </a:ln>
        </p:spPr>
      </p:pic>
      <p:sp>
        <p:nvSpPr>
          <p:cNvPr id="15" name="CuadroTexto 14">
            <a:extLst>
              <a:ext uri="{FF2B5EF4-FFF2-40B4-BE49-F238E27FC236}">
                <a16:creationId xmlns:a16="http://schemas.microsoft.com/office/drawing/2014/main" id="{55E97C4A-AE9F-4E56-976C-3F702D74FD63}"/>
              </a:ext>
            </a:extLst>
          </p:cNvPr>
          <p:cNvSpPr txBox="1"/>
          <p:nvPr/>
        </p:nvSpPr>
        <p:spPr>
          <a:xfrm>
            <a:off x="997910" y="4244558"/>
            <a:ext cx="70145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2014</a:t>
            </a:r>
            <a:endParaRPr kumimoji="0" lang="en-GB" sz="1800" b="0" i="0" u="none" strike="noStrike" cap="none" spc="0" normalizeH="0" baseline="0" dirty="0">
              <a:ln>
                <a:noFill/>
              </a:ln>
              <a:solidFill>
                <a:srgbClr val="002569"/>
              </a:solidFill>
              <a:effectLst/>
              <a:uFillTx/>
            </a:endParaRPr>
          </a:p>
        </p:txBody>
      </p:sp>
      <p:sp>
        <p:nvSpPr>
          <p:cNvPr id="16" name="CuadroTexto 15">
            <a:extLst>
              <a:ext uri="{FF2B5EF4-FFF2-40B4-BE49-F238E27FC236}">
                <a16:creationId xmlns:a16="http://schemas.microsoft.com/office/drawing/2014/main" id="{A097E9A4-C756-4B23-95A4-5F92D9EA6E92}"/>
              </a:ext>
            </a:extLst>
          </p:cNvPr>
          <p:cNvSpPr txBox="1"/>
          <p:nvPr/>
        </p:nvSpPr>
        <p:spPr>
          <a:xfrm>
            <a:off x="2995559" y="4745460"/>
            <a:ext cx="120432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2018</a:t>
            </a:r>
            <a:endParaRPr kumimoji="0" lang="en-GB" sz="1800" b="0" i="0" u="none" strike="noStrike" cap="none" spc="0" normalizeH="0" baseline="0" dirty="0">
              <a:ln>
                <a:noFill/>
              </a:ln>
              <a:solidFill>
                <a:srgbClr val="002569"/>
              </a:solidFill>
              <a:effectLst/>
              <a:uFillTx/>
            </a:endParaRPr>
          </a:p>
        </p:txBody>
      </p:sp>
      <p:sp>
        <p:nvSpPr>
          <p:cNvPr id="17" name="CuadroTexto 16">
            <a:extLst>
              <a:ext uri="{FF2B5EF4-FFF2-40B4-BE49-F238E27FC236}">
                <a16:creationId xmlns:a16="http://schemas.microsoft.com/office/drawing/2014/main" id="{BD64F868-3193-4956-A8AE-B50D50BFD1F4}"/>
              </a:ext>
            </a:extLst>
          </p:cNvPr>
          <p:cNvSpPr txBox="1"/>
          <p:nvPr/>
        </p:nvSpPr>
        <p:spPr>
          <a:xfrm>
            <a:off x="4983959" y="5208280"/>
            <a:ext cx="60132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2019</a:t>
            </a:r>
            <a:endParaRPr kumimoji="0" lang="en-GB" sz="1800" b="0" i="0" u="none" strike="noStrike" cap="none" spc="0" normalizeH="0" baseline="0" dirty="0">
              <a:ln>
                <a:noFill/>
              </a:ln>
              <a:solidFill>
                <a:srgbClr val="002569"/>
              </a:solidFill>
              <a:effectLst/>
              <a:uFillTx/>
            </a:endParaRPr>
          </a:p>
        </p:txBody>
      </p:sp>
      <p:sp>
        <p:nvSpPr>
          <p:cNvPr id="18" name="CuadroTexto 17">
            <a:extLst>
              <a:ext uri="{FF2B5EF4-FFF2-40B4-BE49-F238E27FC236}">
                <a16:creationId xmlns:a16="http://schemas.microsoft.com/office/drawing/2014/main" id="{1C4645F2-C045-4B32-AE16-EEE408808E44}"/>
              </a:ext>
            </a:extLst>
          </p:cNvPr>
          <p:cNvSpPr txBox="1"/>
          <p:nvPr/>
        </p:nvSpPr>
        <p:spPr>
          <a:xfrm>
            <a:off x="7220136" y="5907479"/>
            <a:ext cx="61085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2020</a:t>
            </a:r>
            <a:endParaRPr kumimoji="0" lang="en-GB" sz="1800" b="0" i="0" u="none" strike="noStrike" cap="none" spc="0" normalizeH="0" baseline="0" dirty="0">
              <a:ln>
                <a:noFill/>
              </a:ln>
              <a:solidFill>
                <a:srgbClr val="002569"/>
              </a:solidFill>
              <a:effectLst/>
              <a:uFillTx/>
            </a:endParaRPr>
          </a:p>
        </p:txBody>
      </p:sp>
      <p:sp>
        <p:nvSpPr>
          <p:cNvPr id="19" name="CuadroTexto 18">
            <a:extLst>
              <a:ext uri="{FF2B5EF4-FFF2-40B4-BE49-F238E27FC236}">
                <a16:creationId xmlns:a16="http://schemas.microsoft.com/office/drawing/2014/main" id="{22192089-A0FB-4BE7-8842-C2BF82B54656}"/>
              </a:ext>
            </a:extLst>
          </p:cNvPr>
          <p:cNvSpPr txBox="1"/>
          <p:nvPr/>
        </p:nvSpPr>
        <p:spPr>
          <a:xfrm>
            <a:off x="9730071" y="6488670"/>
            <a:ext cx="73739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2021</a:t>
            </a:r>
            <a:endParaRPr kumimoji="0" lang="en-GB"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64167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ED437AA-063B-417A-8255-832E0E9301E5}"/>
              </a:ext>
            </a:extLst>
          </p:cNvPr>
          <p:cNvPicPr>
            <a:picLocks noChangeAspect="1"/>
          </p:cNvPicPr>
          <p:nvPr/>
        </p:nvPicPr>
        <p:blipFill rotWithShape="1">
          <a:blip r:embed="rId3"/>
          <a:srcRect l="13462" t="21228" r="29441" b="19315"/>
          <a:stretch/>
        </p:blipFill>
        <p:spPr>
          <a:xfrm>
            <a:off x="225667" y="3271294"/>
            <a:ext cx="5707603" cy="3343306"/>
          </a:xfrm>
          <a:prstGeom prst="rect">
            <a:avLst/>
          </a:prstGeom>
        </p:spPr>
      </p:pic>
      <p:sp>
        <p:nvSpPr>
          <p:cNvPr id="15" name="Title 1"/>
          <p:cNvSpPr>
            <a:spLocks noGrp="1"/>
          </p:cNvSpPr>
          <p:nvPr>
            <p:ph type="title"/>
          </p:nvPr>
        </p:nvSpPr>
        <p:spPr>
          <a:xfrm>
            <a:off x="2541955" y="272429"/>
            <a:ext cx="7848600" cy="676193"/>
          </a:xfrm>
        </p:spPr>
        <p:txBody>
          <a:bodyPr/>
          <a:lstStyle/>
          <a:p>
            <a:pPr marL="0" marR="0" indent="0" algn="l" defTabSz="457200" rtl="0" fontAlgn="auto" latinLnBrk="1" hangingPunct="0">
              <a:lnSpc>
                <a:spcPct val="100000"/>
              </a:lnSpc>
              <a:spcBef>
                <a:spcPts val="0"/>
              </a:spcBef>
              <a:spcAft>
                <a:spcPts val="0"/>
              </a:spcAft>
              <a:buClrTx/>
              <a:buSzTx/>
              <a:buFontTx/>
              <a:buNone/>
              <a:tabLst/>
            </a:pPr>
            <a:r>
              <a:rPr lang="en-GB" sz="2800" b="1" dirty="0">
                <a:effectLst>
                  <a:outerShdw blurRad="63500" sx="101000" sy="101000" algn="ctr" rotWithShape="0">
                    <a:prstClr val="black">
                      <a:alpha val="40000"/>
                    </a:prstClr>
                  </a:outerShdw>
                </a:effectLst>
                <a:latin typeface="Avenir Heavy" charset="0"/>
              </a:rPr>
              <a:t>Ground references: data, sites, uncertainties</a:t>
            </a:r>
          </a:p>
        </p:txBody>
      </p:sp>
      <p:sp>
        <p:nvSpPr>
          <p:cNvPr id="12" name="Rectángulo 11">
            <a:extLst>
              <a:ext uri="{FF2B5EF4-FFF2-40B4-BE49-F238E27FC236}">
                <a16:creationId xmlns:a16="http://schemas.microsoft.com/office/drawing/2014/main" id="{5F45E92A-EC42-4B7B-B744-5527AF5BFE56}"/>
              </a:ext>
            </a:extLst>
          </p:cNvPr>
          <p:cNvSpPr/>
          <p:nvPr/>
        </p:nvSpPr>
        <p:spPr>
          <a:xfrm>
            <a:off x="225667" y="1615004"/>
            <a:ext cx="5876907" cy="1600438"/>
          </a:xfrm>
          <a:prstGeom prst="rect">
            <a:avLst/>
          </a:prstGeom>
        </p:spPr>
        <p:txBody>
          <a:bodyPr wrap="square">
            <a:spAutoFit/>
          </a:bodyPr>
          <a:lstStyle/>
          <a:p>
            <a:pPr marL="285750" indent="-285750">
              <a:buFont typeface="Arial" panose="020B0604020202020204" pitchFamily="34" charset="0"/>
              <a:buChar char="•"/>
            </a:pPr>
            <a:r>
              <a:rPr lang="en-US" sz="1400" b="1" dirty="0">
                <a:ea typeface="ＭＳ Ｐゴシック" charset="0"/>
                <a:cs typeface="Arial" charset="0"/>
              </a:rPr>
              <a:t>Super characterized </a:t>
            </a:r>
            <a:r>
              <a:rPr lang="en-US" sz="1400" dirty="0">
                <a:ea typeface="ＭＳ Ｐゴシック" charset="0"/>
                <a:cs typeface="Arial" charset="0"/>
              </a:rPr>
              <a:t>(canopy structure and bio-geophysical variables) </a:t>
            </a:r>
            <a:r>
              <a:rPr lang="en-US" sz="1400" b="1" dirty="0">
                <a:ea typeface="ＭＳ Ｐゴシック" charset="0"/>
                <a:cs typeface="Arial" charset="0"/>
              </a:rPr>
              <a:t>site</a:t>
            </a:r>
            <a:r>
              <a:rPr lang="en-US" sz="1400" dirty="0">
                <a:ea typeface="ＭＳ Ｐゴシック" charset="0"/>
                <a:cs typeface="Arial" charset="0"/>
              </a:rPr>
              <a:t> following well- established protocols </a:t>
            </a:r>
            <a:r>
              <a:rPr lang="en-US" sz="1400" b="1" dirty="0">
                <a:ea typeface="ＭＳ Ｐゴシック" charset="0"/>
                <a:cs typeface="Arial" charset="0"/>
              </a:rPr>
              <a:t>useful for the validation of satellite land products (at least 3) </a:t>
            </a:r>
            <a:r>
              <a:rPr lang="en-US" sz="1400" dirty="0">
                <a:ea typeface="ＭＳ Ｐゴシック" charset="0"/>
                <a:cs typeface="Arial" charset="0"/>
              </a:rPr>
              <a:t>and for radiative transfer modeling approaches.</a:t>
            </a:r>
          </a:p>
          <a:p>
            <a:pPr marL="285750" indent="-285750">
              <a:buFont typeface="Arial" panose="020B0604020202020204" pitchFamily="34" charset="0"/>
              <a:buChar char="•"/>
            </a:pPr>
            <a:r>
              <a:rPr lang="en-US" sz="1400" dirty="0">
                <a:ea typeface="ＭＳ Ｐゴシック" charset="0"/>
                <a:cs typeface="Arial" charset="0"/>
              </a:rPr>
              <a:t>Active, long-term operations, supported by appropriate funding</a:t>
            </a:r>
          </a:p>
          <a:p>
            <a:pPr marL="285750" indent="-285750">
              <a:buFont typeface="Arial" panose="020B0604020202020204" pitchFamily="34" charset="0"/>
              <a:buChar char="•"/>
            </a:pPr>
            <a:r>
              <a:rPr lang="en-US" sz="1400" dirty="0">
                <a:ea typeface="ＭＳ Ｐゴシック" charset="0"/>
                <a:cs typeface="Arial" charset="0"/>
              </a:rPr>
              <a:t> Supported by airborne LiDAR and hyperspectral acquisitions (desirable).</a:t>
            </a:r>
          </a:p>
        </p:txBody>
      </p:sp>
      <p:sp>
        <p:nvSpPr>
          <p:cNvPr id="3" name="Rectángulo 2">
            <a:extLst>
              <a:ext uri="{FF2B5EF4-FFF2-40B4-BE49-F238E27FC236}">
                <a16:creationId xmlns:a16="http://schemas.microsoft.com/office/drawing/2014/main" id="{16FFA859-711E-417D-9337-62AF64DA162F}"/>
              </a:ext>
            </a:extLst>
          </p:cNvPr>
          <p:cNvSpPr/>
          <p:nvPr/>
        </p:nvSpPr>
        <p:spPr>
          <a:xfrm>
            <a:off x="225667" y="5680621"/>
            <a:ext cx="4840428" cy="338554"/>
          </a:xfrm>
          <a:prstGeom prst="rect">
            <a:avLst/>
          </a:prstGeom>
        </p:spPr>
        <p:txBody>
          <a:bodyPr wrap="none">
            <a:spAutoFit/>
          </a:bodyPr>
          <a:lstStyle/>
          <a:p>
            <a:r>
              <a:rPr lang="es-ES" sz="1600" dirty="0">
                <a:hlinkClick r:id="rId4"/>
              </a:rPr>
              <a:t>https://lpvs.gsfc.nasa.gov/LPV_Supersites/LPVsites.html</a:t>
            </a:r>
            <a:endParaRPr lang="es-ES" sz="1600" dirty="0"/>
          </a:p>
        </p:txBody>
      </p:sp>
      <p:sp>
        <p:nvSpPr>
          <p:cNvPr id="10" name="Rectángulo 9">
            <a:extLst>
              <a:ext uri="{FF2B5EF4-FFF2-40B4-BE49-F238E27FC236}">
                <a16:creationId xmlns:a16="http://schemas.microsoft.com/office/drawing/2014/main" id="{03295239-A7C1-4BF7-8D94-EB2A455A32A8}"/>
              </a:ext>
            </a:extLst>
          </p:cNvPr>
          <p:cNvSpPr/>
          <p:nvPr/>
        </p:nvSpPr>
        <p:spPr>
          <a:xfrm>
            <a:off x="6463233" y="5271381"/>
            <a:ext cx="5432546" cy="1384995"/>
          </a:xfrm>
          <a:prstGeom prst="rect">
            <a:avLst/>
          </a:prstGeom>
          <a:solidFill>
            <a:schemeClr val="accent6">
              <a:lumMod val="40000"/>
              <a:lumOff val="60000"/>
            </a:schemeClr>
          </a:solidFill>
          <a:ln>
            <a:solidFill>
              <a:schemeClr val="tx1"/>
            </a:solidFill>
          </a:ln>
        </p:spPr>
        <p:txBody>
          <a:bodyPr wrap="square">
            <a:spAutoFit/>
          </a:bodyPr>
          <a:lstStyle/>
          <a:p>
            <a:r>
              <a:rPr lang="en-US" sz="1400" dirty="0">
                <a:ea typeface="ＭＳ Ｐゴシック" charset="0"/>
                <a:cs typeface="Arial" charset="0"/>
              </a:rPr>
              <a:t>If you are maintaining a validation site useful to validate one or more LAND products, please contact: </a:t>
            </a:r>
          </a:p>
          <a:p>
            <a:r>
              <a:rPr lang="en-US" sz="1400" dirty="0">
                <a:ea typeface="ＭＳ Ｐゴシック" charset="0"/>
                <a:cs typeface="Arial" charset="0"/>
                <a:hlinkClick r:id="rId5"/>
              </a:rPr>
              <a:t>Fernando.Camacho@eolab.es</a:t>
            </a:r>
            <a:endParaRPr lang="en-US" sz="1400" dirty="0">
              <a:ea typeface="ＭＳ Ｐゴシック" charset="0"/>
              <a:cs typeface="Arial" charset="0"/>
            </a:endParaRPr>
          </a:p>
          <a:p>
            <a:endParaRPr lang="en-US" sz="1400" dirty="0">
              <a:ea typeface="ＭＳ Ｐゴシック" charset="0"/>
              <a:cs typeface="Arial" charset="0"/>
            </a:endParaRPr>
          </a:p>
          <a:p>
            <a:r>
              <a:rPr lang="en-US" sz="1400" dirty="0">
                <a:ea typeface="ＭＳ Ｐゴシック" charset="0"/>
                <a:cs typeface="Arial" charset="0"/>
              </a:rPr>
              <a:t>We need to expand the spatial coverage of our supersite network!</a:t>
            </a:r>
          </a:p>
        </p:txBody>
      </p:sp>
      <p:pic>
        <p:nvPicPr>
          <p:cNvPr id="11" name="Imagen 10">
            <a:extLst>
              <a:ext uri="{FF2B5EF4-FFF2-40B4-BE49-F238E27FC236}">
                <a16:creationId xmlns:a16="http://schemas.microsoft.com/office/drawing/2014/main" id="{85F24D62-4A71-4F2D-AC1E-683F9F2D7F8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6819" t="37624" r="40854" b="27524"/>
          <a:stretch/>
        </p:blipFill>
        <p:spPr>
          <a:xfrm>
            <a:off x="6466255" y="1184319"/>
            <a:ext cx="5400625" cy="2395274"/>
          </a:xfrm>
          <a:prstGeom prst="rect">
            <a:avLst/>
          </a:prstGeom>
        </p:spPr>
      </p:pic>
      <p:sp>
        <p:nvSpPr>
          <p:cNvPr id="16" name="Rectángulo 15">
            <a:extLst>
              <a:ext uri="{FF2B5EF4-FFF2-40B4-BE49-F238E27FC236}">
                <a16:creationId xmlns:a16="http://schemas.microsoft.com/office/drawing/2014/main" id="{1855CC31-7E71-43A0-8986-6A2346B0A589}"/>
              </a:ext>
            </a:extLst>
          </p:cNvPr>
          <p:cNvSpPr/>
          <p:nvPr/>
        </p:nvSpPr>
        <p:spPr>
          <a:xfrm>
            <a:off x="6463233" y="4024449"/>
            <a:ext cx="5503100" cy="1384995"/>
          </a:xfrm>
          <a:prstGeom prst="rect">
            <a:avLst/>
          </a:prstGeom>
        </p:spPr>
        <p:txBody>
          <a:bodyPr wrap="square">
            <a:spAutoFit/>
          </a:bodyPr>
          <a:lstStyle/>
          <a:p>
            <a:r>
              <a:rPr lang="en-US" sz="1400" dirty="0">
                <a:ea typeface="ＭＳ Ｐゴシック" charset="0"/>
                <a:cs typeface="Arial" charset="0"/>
              </a:rPr>
              <a:t>TERN, ICOS willing to adapt their protocols to fit better validation needs</a:t>
            </a:r>
          </a:p>
          <a:p>
            <a:endParaRPr lang="en-US" sz="1400" dirty="0">
              <a:ea typeface="ＭＳ Ｐゴシック" charset="0"/>
              <a:cs typeface="Arial" charset="0"/>
            </a:endParaRPr>
          </a:p>
          <a:p>
            <a:r>
              <a:rPr lang="en-GB" sz="1400" kern="0" dirty="0">
                <a:latin typeface="Avenir Book" charset="0"/>
              </a:rPr>
              <a:t>Collaborative actions between networks and services (TERN-GBOV) to deploy new instrumentation in Supersites</a:t>
            </a:r>
            <a:endParaRPr lang="es-ES" sz="1400" kern="0" dirty="0">
              <a:latin typeface="Avenir Book" charset="0"/>
            </a:endParaRPr>
          </a:p>
          <a:p>
            <a:endParaRPr lang="en-US" sz="1400" dirty="0">
              <a:ea typeface="ＭＳ Ｐゴシック" charset="0"/>
              <a:cs typeface="Arial" charset="0"/>
            </a:endParaRPr>
          </a:p>
        </p:txBody>
      </p:sp>
      <p:sp>
        <p:nvSpPr>
          <p:cNvPr id="13" name="CuadroTexto 12">
            <a:extLst>
              <a:ext uri="{FF2B5EF4-FFF2-40B4-BE49-F238E27FC236}">
                <a16:creationId xmlns:a16="http://schemas.microsoft.com/office/drawing/2014/main" id="{427C9E7F-70E2-48E5-A646-6576FAAA7019}"/>
              </a:ext>
            </a:extLst>
          </p:cNvPr>
          <p:cNvSpPr txBox="1"/>
          <p:nvPr/>
        </p:nvSpPr>
        <p:spPr>
          <a:xfrm>
            <a:off x="225667" y="1245671"/>
            <a:ext cx="6097836"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altLang="de-DE" sz="1800" b="1" dirty="0">
                <a:latin typeface="Avenir Book" charset="0"/>
              </a:rPr>
              <a:t>CEOS LPV Supersite</a:t>
            </a:r>
            <a:endParaRPr lang="en-GB" dirty="0"/>
          </a:p>
        </p:txBody>
      </p:sp>
      <p:sp>
        <p:nvSpPr>
          <p:cNvPr id="14" name="CuadroTexto 13">
            <a:extLst>
              <a:ext uri="{FF2B5EF4-FFF2-40B4-BE49-F238E27FC236}">
                <a16:creationId xmlns:a16="http://schemas.microsoft.com/office/drawing/2014/main" id="{D6D0484D-BF7B-4283-A0D1-6A980FD418E4}"/>
              </a:ext>
            </a:extLst>
          </p:cNvPr>
          <p:cNvSpPr txBox="1"/>
          <p:nvPr/>
        </p:nvSpPr>
        <p:spPr>
          <a:xfrm>
            <a:off x="6323503" y="3568605"/>
            <a:ext cx="5868497"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altLang="de-DE" sz="1800" b="1" dirty="0">
                <a:latin typeface="Avenir Book" charset="0"/>
              </a:rPr>
              <a:t>CEOS LPV Supersite and Biomass validation workshop</a:t>
            </a:r>
            <a:endParaRPr lang="en-GB" dirty="0"/>
          </a:p>
        </p:txBody>
      </p:sp>
    </p:spTree>
    <p:extLst>
      <p:ext uri="{BB962C8B-B14F-4D97-AF65-F5344CB8AC3E}">
        <p14:creationId xmlns:p14="http://schemas.microsoft.com/office/powerpoint/2010/main" val="371540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816DD3A0-CFC4-FE48-AD64-21A535337B6F}"/>
              </a:ext>
            </a:extLst>
          </p:cNvPr>
          <p:cNvSpPr>
            <a:spLocks noGrp="1"/>
          </p:cNvSpPr>
          <p:nvPr>
            <p:ph type="title"/>
          </p:nvPr>
        </p:nvSpPr>
        <p:spPr>
          <a:xfrm>
            <a:off x="399777" y="1504283"/>
            <a:ext cx="5892527" cy="496935"/>
          </a:xfrm>
        </p:spPr>
        <p:txBody>
          <a:bodyPr/>
          <a:lstStyle/>
          <a:p>
            <a:pPr algn="l"/>
            <a:r>
              <a:rPr lang="en-GB" sz="2000" dirty="0">
                <a:solidFill>
                  <a:schemeClr val="bg1">
                    <a:lumMod val="50000"/>
                  </a:schemeClr>
                </a:solidFill>
                <a:latin typeface="Times New Roman" panose="02020603050405020304" pitchFamily="18" charset="0"/>
                <a:cs typeface="Times New Roman" panose="02020603050405020304" pitchFamily="18" charset="0"/>
              </a:rPr>
              <a:t>BRIX-2: 2</a:t>
            </a:r>
            <a:r>
              <a:rPr lang="en-GB" sz="2000" baseline="30000" dirty="0">
                <a:solidFill>
                  <a:schemeClr val="bg1">
                    <a:lumMod val="50000"/>
                  </a:schemeClr>
                </a:solidFill>
                <a:latin typeface="Times New Roman" panose="02020603050405020304" pitchFamily="18" charset="0"/>
                <a:cs typeface="Times New Roman" panose="02020603050405020304" pitchFamily="18" charset="0"/>
              </a:rPr>
              <a:t>nd </a:t>
            </a:r>
            <a:r>
              <a:rPr lang="en-GB" sz="2000" dirty="0">
                <a:solidFill>
                  <a:schemeClr val="bg1">
                    <a:lumMod val="50000"/>
                  </a:schemeClr>
                </a:solidFill>
                <a:latin typeface="Times New Roman" panose="02020603050405020304" pitchFamily="18" charset="0"/>
                <a:cs typeface="Times New Roman" panose="02020603050405020304" pitchFamily="18" charset="0"/>
              </a:rPr>
              <a:t>Biomass Intercomparison Exercise </a:t>
            </a:r>
            <a:br>
              <a:rPr lang="en-GB" sz="2000" dirty="0">
                <a:solidFill>
                  <a:srgbClr val="002060"/>
                </a:solidFill>
                <a:latin typeface="Times New Roman" panose="02020603050405020304" pitchFamily="18" charset="0"/>
                <a:cs typeface="Times New Roman" panose="02020603050405020304" pitchFamily="18" charset="0"/>
              </a:rPr>
            </a:br>
            <a:endParaRPr lang="en-GB" sz="2000" dirty="0">
              <a:solidFill>
                <a:srgbClr val="002060"/>
              </a:solidFill>
              <a:latin typeface="Times New Roman" panose="02020603050405020304" pitchFamily="18" charset="0"/>
              <a:cs typeface="Times New Roman" panose="02020603050405020304" pitchFamily="18" charset="0"/>
            </a:endParaRPr>
          </a:p>
        </p:txBody>
      </p:sp>
      <p:sp>
        <p:nvSpPr>
          <p:cNvPr id="38" name="Title 1">
            <a:extLst>
              <a:ext uri="{FF2B5EF4-FFF2-40B4-BE49-F238E27FC236}">
                <a16:creationId xmlns:a16="http://schemas.microsoft.com/office/drawing/2014/main" id="{30466A16-00B4-401B-B68F-0682006E6E70}"/>
              </a:ext>
            </a:extLst>
          </p:cNvPr>
          <p:cNvSpPr txBox="1">
            <a:spLocks/>
          </p:cNvSpPr>
          <p:nvPr/>
        </p:nvSpPr>
        <p:spPr>
          <a:xfrm>
            <a:off x="-192373" y="290253"/>
            <a:ext cx="9893421" cy="990600"/>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en-GB" sz="3000" kern="0" dirty="0"/>
              <a:t>Validation and Intercomparison Exercises</a:t>
            </a:r>
          </a:p>
        </p:txBody>
      </p:sp>
      <p:pic>
        <p:nvPicPr>
          <p:cNvPr id="12" name="Imagen 11">
            <a:extLst>
              <a:ext uri="{FF2B5EF4-FFF2-40B4-BE49-F238E27FC236}">
                <a16:creationId xmlns:a16="http://schemas.microsoft.com/office/drawing/2014/main" id="{E8DC6607-9439-4A24-AB08-9316841A3C3E}"/>
              </a:ext>
            </a:extLst>
          </p:cNvPr>
          <p:cNvPicPr>
            <a:picLocks noChangeAspect="1"/>
          </p:cNvPicPr>
          <p:nvPr/>
        </p:nvPicPr>
        <p:blipFill rotWithShape="1">
          <a:blip r:embed="rId2"/>
          <a:srcRect l="25464" t="32358" r="38677" b="16706"/>
          <a:stretch/>
        </p:blipFill>
        <p:spPr>
          <a:xfrm>
            <a:off x="5891283" y="1504283"/>
            <a:ext cx="5889559" cy="4855574"/>
          </a:xfrm>
          <a:prstGeom prst="rect">
            <a:avLst/>
          </a:prstGeom>
        </p:spPr>
      </p:pic>
      <p:pic>
        <p:nvPicPr>
          <p:cNvPr id="24" name="Imagen 23">
            <a:extLst>
              <a:ext uri="{FF2B5EF4-FFF2-40B4-BE49-F238E27FC236}">
                <a16:creationId xmlns:a16="http://schemas.microsoft.com/office/drawing/2014/main" id="{C0D2BB9F-4136-4C74-B9BF-E1B75BF6031E}"/>
              </a:ext>
            </a:extLst>
          </p:cNvPr>
          <p:cNvPicPr>
            <a:picLocks noChangeAspect="1"/>
          </p:cNvPicPr>
          <p:nvPr/>
        </p:nvPicPr>
        <p:blipFill rotWithShape="1">
          <a:blip r:embed="rId3"/>
          <a:srcRect l="36530" t="35922" r="35676" b="15607"/>
          <a:stretch/>
        </p:blipFill>
        <p:spPr>
          <a:xfrm>
            <a:off x="518112" y="2001218"/>
            <a:ext cx="4742844" cy="4652506"/>
          </a:xfrm>
          <a:prstGeom prst="rect">
            <a:avLst/>
          </a:prstGeom>
        </p:spPr>
      </p:pic>
    </p:spTree>
    <p:extLst>
      <p:ext uri="{BB962C8B-B14F-4D97-AF65-F5344CB8AC3E}">
        <p14:creationId xmlns:p14="http://schemas.microsoft.com/office/powerpoint/2010/main" val="1764419696"/>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41444</TotalTime>
  <Words>1607</Words>
  <Application>Microsoft Macintosh PowerPoint</Application>
  <PresentationFormat>Widescreen</PresentationFormat>
  <Paragraphs>199</Paragraphs>
  <Slides>12</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 Bold</vt:lpstr>
      <vt:lpstr>Arial</vt:lpstr>
      <vt:lpstr>Avenir Book</vt:lpstr>
      <vt:lpstr>Avenir Heavy</vt:lpstr>
      <vt:lpstr>Avenir Roman</vt:lpstr>
      <vt:lpstr>Calibri</vt:lpstr>
      <vt:lpstr>Helvetica</vt:lpstr>
      <vt:lpstr>Times New Roman</vt:lpstr>
      <vt:lpstr>Wingdings</vt:lpstr>
      <vt:lpstr>Default</vt:lpstr>
      <vt:lpstr>Working Group on Calibration and Validation Land Product Validation subgroup</vt:lpstr>
      <vt:lpstr>Welcome</vt:lpstr>
      <vt:lpstr>The CEOS WGCV LPV subgroup</vt:lpstr>
      <vt:lpstr>PowerPoint Presentation</vt:lpstr>
      <vt:lpstr>PowerPoint Presentation</vt:lpstr>
      <vt:lpstr>LPV Strategy </vt:lpstr>
      <vt:lpstr>PowerPoint Presentation</vt:lpstr>
      <vt:lpstr>Ground references: data, sites, uncertainties</vt:lpstr>
      <vt:lpstr>BRIX-2: 2nd Biomass Intercomparison Exercise  </vt:lpstr>
      <vt:lpstr>LPV Communication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Recent NASA Contribution to CARB-19 : Land Product Validation Listing – Carbon-related products have been validated according to CEOS LPV standards and documented on the CEOS LPV website</dc:title>
  <dc:creator>MARGOLIS, HANK A. (HQ-DK000)</dc:creator>
  <cp:lastModifiedBy>Nickeson, Jaime (GSFC-618.0)[SCIENCE SYSTEMS AND APPLICATIONS INC]</cp:lastModifiedBy>
  <cp:revision>350</cp:revision>
  <cp:lastPrinted>2017-08-23T16:50:31Z</cp:lastPrinted>
  <dcterms:created xsi:type="dcterms:W3CDTF">2017-04-07T17:29:45Z</dcterms:created>
  <dcterms:modified xsi:type="dcterms:W3CDTF">2021-05-26T03:18:26Z</dcterms:modified>
</cp:coreProperties>
</file>